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handoutMasterIdLst>
    <p:handoutMasterId r:id="rId30"/>
  </p:handoutMasterIdLst>
  <p:sldIdLst>
    <p:sldId id="303" r:id="rId5"/>
    <p:sldId id="304" r:id="rId6"/>
    <p:sldId id="326" r:id="rId7"/>
    <p:sldId id="309" r:id="rId8"/>
    <p:sldId id="310" r:id="rId9"/>
    <p:sldId id="307" r:id="rId10"/>
    <p:sldId id="333" r:id="rId11"/>
    <p:sldId id="329" r:id="rId12"/>
    <p:sldId id="308" r:id="rId13"/>
    <p:sldId id="314" r:id="rId14"/>
    <p:sldId id="311" r:id="rId15"/>
    <p:sldId id="315" r:id="rId16"/>
    <p:sldId id="319" r:id="rId17"/>
    <p:sldId id="316" r:id="rId18"/>
    <p:sldId id="317" r:id="rId19"/>
    <p:sldId id="320" r:id="rId20"/>
    <p:sldId id="321" r:id="rId21"/>
    <p:sldId id="323" r:id="rId22"/>
    <p:sldId id="330" r:id="rId23"/>
    <p:sldId id="327" r:id="rId24"/>
    <p:sldId id="328" r:id="rId25"/>
    <p:sldId id="331" r:id="rId26"/>
    <p:sldId id="332" r:id="rId27"/>
    <p:sldId id="334" r:id="rId28"/>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B69A"/>
    <a:srgbClr val="698F8F"/>
    <a:srgbClr val="0A7462"/>
    <a:srgbClr val="7CF4E0"/>
    <a:srgbClr val="AAD8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54" autoAdjust="0"/>
  </p:normalViewPr>
  <p:slideViewPr>
    <p:cSldViewPr snapToGrid="0">
      <p:cViewPr varScale="1">
        <p:scale>
          <a:sx n="79" d="100"/>
          <a:sy n="79" d="100"/>
        </p:scale>
        <p:origin x="730"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Bryson" userId="436295bb-d394-4d3a-955c-d17c3c6c8349" providerId="ADAL" clId="{2896A407-6B3B-4661-B269-DBD4F95EB67A}"/>
    <pc:docChg chg="custSel delSld modSld">
      <pc:chgData name="Philip Bryson" userId="436295bb-d394-4d3a-955c-d17c3c6c8349" providerId="ADAL" clId="{2896A407-6B3B-4661-B269-DBD4F95EB67A}" dt="2025-11-10T10:40:27.616" v="24" actId="2696"/>
      <pc:docMkLst>
        <pc:docMk/>
      </pc:docMkLst>
      <pc:sldChg chg="delSp modSp mod delAnim">
        <pc:chgData name="Philip Bryson" userId="436295bb-d394-4d3a-955c-d17c3c6c8349" providerId="ADAL" clId="{2896A407-6B3B-4661-B269-DBD4F95EB67A}" dt="2025-11-10T10:40:10.187" v="22" actId="20577"/>
        <pc:sldMkLst>
          <pc:docMk/>
          <pc:sldMk cId="698933684" sldId="310"/>
        </pc:sldMkLst>
        <pc:spChg chg="mod">
          <ac:chgData name="Philip Bryson" userId="436295bb-d394-4d3a-955c-d17c3c6c8349" providerId="ADAL" clId="{2896A407-6B3B-4661-B269-DBD4F95EB67A}" dt="2025-11-10T10:40:10.187" v="22" actId="20577"/>
          <ac:spMkLst>
            <pc:docMk/>
            <pc:sldMk cId="698933684" sldId="310"/>
            <ac:spMk id="2" creationId="{00000000-0000-0000-0000-000000000000}"/>
          </ac:spMkLst>
        </pc:spChg>
        <pc:picChg chg="del">
          <ac:chgData name="Philip Bryson" userId="436295bb-d394-4d3a-955c-d17c3c6c8349" providerId="ADAL" clId="{2896A407-6B3B-4661-B269-DBD4F95EB67A}" dt="2025-11-10T10:39:57.347" v="0" actId="21"/>
          <ac:picMkLst>
            <pc:docMk/>
            <pc:sldMk cId="698933684" sldId="310"/>
            <ac:picMk id="5" creationId="{00000000-0000-0000-0000-000000000000}"/>
          </ac:picMkLst>
        </pc:picChg>
      </pc:sldChg>
      <pc:sldChg chg="delSp del mod delAnim">
        <pc:chgData name="Philip Bryson" userId="436295bb-d394-4d3a-955c-d17c3c6c8349" providerId="ADAL" clId="{2896A407-6B3B-4661-B269-DBD4F95EB67A}" dt="2025-11-10T10:40:27.616" v="24" actId="2696"/>
        <pc:sldMkLst>
          <pc:docMk/>
          <pc:sldMk cId="3092559995" sldId="325"/>
        </pc:sldMkLst>
        <pc:picChg chg="del">
          <ac:chgData name="Philip Bryson" userId="436295bb-d394-4d3a-955c-d17c3c6c8349" providerId="ADAL" clId="{2896A407-6B3B-4661-B269-DBD4F95EB67A}" dt="2025-11-10T10:40:22.178" v="23" actId="21"/>
          <ac:picMkLst>
            <pc:docMk/>
            <pc:sldMk cId="3092559995" sldId="325"/>
            <ac:picMk id="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528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265809" y="0"/>
            <a:ext cx="4028440" cy="345286"/>
          </a:xfrm>
          <a:prstGeom prst="rect">
            <a:avLst/>
          </a:prstGeom>
        </p:spPr>
        <p:txBody>
          <a:bodyPr vert="horz" lIns="91440" tIns="45720" rIns="91440" bIns="45720" rtlCol="0"/>
          <a:lstStyle>
            <a:lvl1pPr algn="r">
              <a:defRPr sz="1200"/>
            </a:lvl1pPr>
          </a:lstStyle>
          <a:p>
            <a:fld id="{F3C90BFF-996A-44A0-AD44-A2B1A70B43DD}" type="datetimeFigureOut">
              <a:rPr lang="en-GB" smtClean="0"/>
              <a:t>10/11/2025</a:t>
            </a:fld>
            <a:endParaRPr lang="en-GB"/>
          </a:p>
        </p:txBody>
      </p:sp>
      <p:sp>
        <p:nvSpPr>
          <p:cNvPr id="4" name="Footer Placeholder 3"/>
          <p:cNvSpPr>
            <a:spLocks noGrp="1"/>
          </p:cNvSpPr>
          <p:nvPr>
            <p:ph type="ftr" sz="quarter" idx="2"/>
          </p:nvPr>
        </p:nvSpPr>
        <p:spPr>
          <a:xfrm>
            <a:off x="0" y="6536529"/>
            <a:ext cx="4028440" cy="34528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265809" y="6536529"/>
            <a:ext cx="4028440" cy="345285"/>
          </a:xfrm>
          <a:prstGeom prst="rect">
            <a:avLst/>
          </a:prstGeom>
        </p:spPr>
        <p:txBody>
          <a:bodyPr vert="horz" lIns="91440" tIns="45720" rIns="91440" bIns="45720" rtlCol="0" anchor="b"/>
          <a:lstStyle>
            <a:lvl1pPr algn="r">
              <a:defRPr sz="1200"/>
            </a:lvl1pPr>
          </a:lstStyle>
          <a:p>
            <a:fld id="{3EE72437-CFAE-4B8B-BCDC-5FD9AEC1F470}" type="slidenum">
              <a:rPr lang="en-GB" smtClean="0"/>
              <a:t>‹#›</a:t>
            </a:fld>
            <a:endParaRPr lang="en-GB"/>
          </a:p>
        </p:txBody>
      </p:sp>
    </p:spTree>
    <p:extLst>
      <p:ext uri="{BB962C8B-B14F-4D97-AF65-F5344CB8AC3E}">
        <p14:creationId xmlns:p14="http://schemas.microsoft.com/office/powerpoint/2010/main" val="1216224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528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265809" y="0"/>
            <a:ext cx="4028440" cy="345286"/>
          </a:xfrm>
          <a:prstGeom prst="rect">
            <a:avLst/>
          </a:prstGeom>
        </p:spPr>
        <p:txBody>
          <a:bodyPr vert="horz" lIns="91440" tIns="45720" rIns="91440" bIns="45720" rtlCol="0"/>
          <a:lstStyle>
            <a:lvl1pPr algn="r">
              <a:defRPr sz="1200"/>
            </a:lvl1pPr>
          </a:lstStyle>
          <a:p>
            <a:fld id="{B6B355AA-96BC-4B55-972A-4AB6BF51657E}" type="datetimeFigureOut">
              <a:rPr lang="en-GB" smtClean="0"/>
              <a:t>10/11/2025</a:t>
            </a:fld>
            <a:endParaRPr lang="en-GB"/>
          </a:p>
        </p:txBody>
      </p:sp>
      <p:sp>
        <p:nvSpPr>
          <p:cNvPr id="4" name="Slide Image Placeholder 3"/>
          <p:cNvSpPr>
            <a:spLocks noGrp="1" noRot="1" noChangeAspect="1"/>
          </p:cNvSpPr>
          <p:nvPr>
            <p:ph type="sldImg" idx="2"/>
          </p:nvPr>
        </p:nvSpPr>
        <p:spPr>
          <a:xfrm>
            <a:off x="2582863" y="858838"/>
            <a:ext cx="4130675" cy="2324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29640" y="3311873"/>
            <a:ext cx="7437120" cy="27097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36529"/>
            <a:ext cx="4028440" cy="34528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265809" y="6536529"/>
            <a:ext cx="4028440" cy="345285"/>
          </a:xfrm>
          <a:prstGeom prst="rect">
            <a:avLst/>
          </a:prstGeom>
        </p:spPr>
        <p:txBody>
          <a:bodyPr vert="horz" lIns="91440" tIns="45720" rIns="91440" bIns="45720" rtlCol="0" anchor="b"/>
          <a:lstStyle>
            <a:lvl1pPr algn="r">
              <a:defRPr sz="1200"/>
            </a:lvl1pPr>
          </a:lstStyle>
          <a:p>
            <a:fld id="{D98A5B78-BB1F-4818-9F4C-999350D31D5C}" type="slidenum">
              <a:rPr lang="en-GB" smtClean="0"/>
              <a:t>‹#›</a:t>
            </a:fld>
            <a:endParaRPr lang="en-GB"/>
          </a:p>
        </p:txBody>
      </p:sp>
    </p:spTree>
    <p:extLst>
      <p:ext uri="{BB962C8B-B14F-4D97-AF65-F5344CB8AC3E}">
        <p14:creationId xmlns:p14="http://schemas.microsoft.com/office/powerpoint/2010/main" val="148040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minar Title Slide">
    <p:spTree>
      <p:nvGrpSpPr>
        <p:cNvPr id="1" name=""/>
        <p:cNvGrpSpPr/>
        <p:nvPr/>
      </p:nvGrpSpPr>
      <p:grpSpPr>
        <a:xfrm>
          <a:off x="0" y="0"/>
          <a:ext cx="0" cy="0"/>
          <a:chOff x="0" y="0"/>
          <a:chExt cx="0" cy="0"/>
        </a:xfrm>
      </p:grpSpPr>
      <p:sp>
        <p:nvSpPr>
          <p:cNvPr id="26" name="Oval 25"/>
          <p:cNvSpPr/>
          <p:nvPr userDrawn="1"/>
        </p:nvSpPr>
        <p:spPr>
          <a:xfrm>
            <a:off x="4048305" y="-1170737"/>
            <a:ext cx="4731802" cy="4731798"/>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9638522" y="0"/>
            <a:ext cx="2553478" cy="1623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a:off x="4420372" y="-216157"/>
            <a:ext cx="2822643" cy="2822640"/>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userDrawn="1"/>
        </p:nvSpPr>
        <p:spPr>
          <a:xfrm>
            <a:off x="5134946" y="516650"/>
            <a:ext cx="1422260" cy="1422259"/>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userDrawn="1"/>
        </p:nvSpPr>
        <p:spPr>
          <a:xfrm>
            <a:off x="6712761" y="516650"/>
            <a:ext cx="1422260" cy="1422259"/>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userDrawn="1"/>
        </p:nvSpPr>
        <p:spPr>
          <a:xfrm>
            <a:off x="3411893" y="516650"/>
            <a:ext cx="1422260" cy="1422259"/>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3906" y="428708"/>
            <a:ext cx="1598144" cy="1598144"/>
          </a:xfrm>
          <a:prstGeom prst="rect">
            <a:avLst/>
          </a:prstGeom>
        </p:spPr>
      </p:pic>
      <p:grpSp>
        <p:nvGrpSpPr>
          <p:cNvPr id="19" name="Group 18"/>
          <p:cNvGrpSpPr/>
          <p:nvPr userDrawn="1"/>
        </p:nvGrpSpPr>
        <p:grpSpPr>
          <a:xfrm>
            <a:off x="4112860" y="355710"/>
            <a:ext cx="1743380" cy="1744139"/>
            <a:chOff x="10500015" y="90083"/>
            <a:chExt cx="706050" cy="706358"/>
          </a:xfrm>
        </p:grpSpPr>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0015" y="90083"/>
              <a:ext cx="706050" cy="706358"/>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9659" y="317240"/>
              <a:ext cx="566762" cy="233382"/>
            </a:xfrm>
            <a:prstGeom prst="rect">
              <a:avLst/>
            </a:prstGeom>
          </p:spPr>
        </p:pic>
      </p:gr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739" y="2257368"/>
            <a:ext cx="11762521" cy="3924000"/>
          </a:xfrm>
          <a:prstGeom prst="rect">
            <a:avLst/>
          </a:prstGeom>
          <a:ln w="28575">
            <a:solidFill>
              <a:schemeClr val="bg1"/>
            </a:solidFill>
          </a:ln>
        </p:spPr>
      </p:pic>
      <p:sp>
        <p:nvSpPr>
          <p:cNvPr id="22" name="TextBox 21"/>
          <p:cNvSpPr txBox="1"/>
          <p:nvPr userDrawn="1"/>
        </p:nvSpPr>
        <p:spPr>
          <a:xfrm>
            <a:off x="564500" y="2825392"/>
            <a:ext cx="6134878" cy="2787952"/>
          </a:xfrm>
          <a:prstGeom prst="rect">
            <a:avLst/>
          </a:prstGeom>
          <a:noFill/>
        </p:spPr>
        <p:txBody>
          <a:bodyPr wrap="none" rtlCol="0">
            <a:noAutofit/>
          </a:bodyPr>
          <a:lstStyle/>
          <a:p>
            <a:pPr algn="l">
              <a:lnSpc>
                <a:spcPct val="100000"/>
              </a:lnSpc>
            </a:pPr>
            <a:r>
              <a:rPr lang="en-GB" sz="4400" b="1" dirty="0">
                <a:solidFill>
                  <a:schemeClr val="bg1"/>
                </a:solidFill>
                <a:latin typeface="+mj-lt"/>
              </a:rPr>
              <a:t>IMCA Diving Seminar</a:t>
            </a:r>
            <a:r>
              <a:rPr lang="en-GB" sz="4400" dirty="0">
                <a:solidFill>
                  <a:schemeClr val="bg1"/>
                </a:solidFill>
                <a:latin typeface="+mj-lt"/>
              </a:rPr>
              <a:t> </a:t>
            </a:r>
            <a:r>
              <a:rPr lang="en-GB" sz="2400" dirty="0">
                <a:solidFill>
                  <a:srgbClr val="10B69A"/>
                </a:solidFill>
                <a:latin typeface="Calibri Light" panose="020F0302020204030204" pitchFamily="34" charset="0"/>
                <a:cs typeface="Calibri Light" panose="020F0302020204030204" pitchFamily="34" charset="0"/>
              </a:rPr>
              <a:t>and</a:t>
            </a:r>
          </a:p>
          <a:p>
            <a:pPr algn="l">
              <a:lnSpc>
                <a:spcPct val="100000"/>
              </a:lnSpc>
            </a:pPr>
            <a:r>
              <a:rPr lang="en-GB" sz="4400" b="1" dirty="0">
                <a:solidFill>
                  <a:schemeClr val="bg1"/>
                </a:solidFill>
                <a:latin typeface="+mj-lt"/>
                <a:cs typeface="Calibri Light" panose="020F0302020204030204" pitchFamily="34" charset="0"/>
              </a:rPr>
              <a:t>DMAC Workshop</a:t>
            </a:r>
          </a:p>
          <a:p>
            <a:pPr algn="l">
              <a:lnSpc>
                <a:spcPct val="100000"/>
              </a:lnSpc>
            </a:pPr>
            <a:endParaRPr lang="en-GB" sz="4400" b="1" dirty="0">
              <a:solidFill>
                <a:schemeClr val="bg1"/>
              </a:solidFill>
              <a:latin typeface="+mj-lt"/>
              <a:cs typeface="Calibri Light" panose="020F0302020204030204" pitchFamily="34" charset="0"/>
            </a:endParaRPr>
          </a:p>
          <a:p>
            <a:pPr algn="l">
              <a:lnSpc>
                <a:spcPct val="100000"/>
              </a:lnSpc>
            </a:pPr>
            <a:r>
              <a:rPr lang="en-GB" sz="2400" b="1" dirty="0">
                <a:solidFill>
                  <a:srgbClr val="10B69A"/>
                </a:solidFill>
                <a:latin typeface="+mj-lt"/>
                <a:cs typeface="Calibri Light" panose="020F0302020204030204" pitchFamily="34" charset="0"/>
              </a:rPr>
              <a:t>25-26 September 2017</a:t>
            </a:r>
          </a:p>
          <a:p>
            <a:pPr algn="l">
              <a:lnSpc>
                <a:spcPct val="100000"/>
              </a:lnSpc>
            </a:pPr>
            <a:r>
              <a:rPr lang="en-GB" sz="1800" b="0" dirty="0">
                <a:solidFill>
                  <a:srgbClr val="10B69A"/>
                </a:solidFill>
                <a:latin typeface="+mj-lt"/>
                <a:cs typeface="Calibri Light" panose="020F0302020204030204" pitchFamily="34" charset="0"/>
              </a:rPr>
              <a:t>De Vere Grand Connaught, London</a:t>
            </a:r>
          </a:p>
        </p:txBody>
      </p:sp>
    </p:spTree>
    <p:extLst>
      <p:ext uri="{BB962C8B-B14F-4D97-AF65-F5344CB8AC3E}">
        <p14:creationId xmlns:p14="http://schemas.microsoft.com/office/powerpoint/2010/main" val="23501370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422000"/>
            <a:ext cx="10752000" cy="4860000"/>
          </a:xfrm>
        </p:spPr>
        <p:txBody>
          <a:bodyPr lIns="0" tIns="0" rIns="0" bIns="0"/>
          <a:lstStyle>
            <a:lvl1pPr marL="0" indent="0">
              <a:buNone/>
              <a:defRPr sz="2800"/>
            </a:lvl1pPr>
          </a:lstStyle>
          <a:p>
            <a:pPr lvl="0"/>
            <a:r>
              <a:rPr lang="en-US" dirty="0"/>
              <a:t>Edit Master text styles</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
        <p:nvSpPr>
          <p:cNvPr id="8" name="Text Placeholder 3"/>
          <p:cNvSpPr>
            <a:spLocks noGrp="1"/>
          </p:cNvSpPr>
          <p:nvPr>
            <p:ph type="body" sz="quarter" idx="15" hasCustomPrompt="1"/>
          </p:nvPr>
        </p:nvSpPr>
        <p:spPr>
          <a:xfrm>
            <a:off x="719667" y="799200"/>
            <a:ext cx="10752667" cy="288000"/>
          </a:xfrm>
        </p:spPr>
        <p:txBody>
          <a:bodyPr lIns="0" tIns="36000" rIns="0" bIns="36000" anchor="t" anchorCtr="0"/>
          <a:lstStyle>
            <a:lvl1pPr marL="0" indent="0">
              <a:buNone/>
              <a:defRPr sz="1800" b="1" baseline="0">
                <a:solidFill>
                  <a:schemeClr val="tx1"/>
                </a:solidFill>
              </a:defRPr>
            </a:lvl1pPr>
          </a:lstStyle>
          <a:p>
            <a:pPr lvl="0"/>
            <a:r>
              <a:rPr lang="en-GB" dirty="0"/>
              <a:t>CLICK TO INSERT SUBTITLE IF REQUIRED</a:t>
            </a:r>
          </a:p>
        </p:txBody>
      </p:sp>
    </p:spTree>
    <p:extLst>
      <p:ext uri="{BB962C8B-B14F-4D97-AF65-F5344CB8AC3E}">
        <p14:creationId xmlns:p14="http://schemas.microsoft.com/office/powerpoint/2010/main" val="367769059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ubtitle, Bullets &amp;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422000"/>
            <a:ext cx="5040000" cy="4860000"/>
          </a:xfrm>
        </p:spPr>
        <p:txBody>
          <a:bodyPr lIns="0" tIns="0" rIns="0" bIns="0"/>
          <a:lstStyle>
            <a:lvl1pPr>
              <a:defRPr sz="28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
        <p:nvSpPr>
          <p:cNvPr id="4" name="Picture Placeholder 3"/>
          <p:cNvSpPr>
            <a:spLocks noGrp="1"/>
          </p:cNvSpPr>
          <p:nvPr>
            <p:ph type="pic" sz="quarter" idx="15"/>
          </p:nvPr>
        </p:nvSpPr>
        <p:spPr>
          <a:xfrm>
            <a:off x="6432000" y="1422000"/>
            <a:ext cx="5040000" cy="4859738"/>
          </a:xfrm>
        </p:spPr>
        <p:txBody>
          <a:bodyPr/>
          <a:lstStyle>
            <a:lvl1pPr>
              <a:defRPr sz="2800">
                <a:solidFill>
                  <a:schemeClr val="tx1"/>
                </a:solidFill>
              </a:defRPr>
            </a:lvl1pPr>
          </a:lstStyle>
          <a:p>
            <a:r>
              <a:rPr lang="en-US" dirty="0"/>
              <a:t>Click icon to add picture</a:t>
            </a:r>
            <a:endParaRPr lang="en-GB" dirty="0"/>
          </a:p>
        </p:txBody>
      </p:sp>
      <p:sp>
        <p:nvSpPr>
          <p:cNvPr id="9" name="Text Placeholder 3"/>
          <p:cNvSpPr>
            <a:spLocks noGrp="1"/>
          </p:cNvSpPr>
          <p:nvPr>
            <p:ph type="body" sz="quarter" idx="16" hasCustomPrompt="1"/>
          </p:nvPr>
        </p:nvSpPr>
        <p:spPr>
          <a:xfrm>
            <a:off x="719667" y="799200"/>
            <a:ext cx="10752667" cy="288000"/>
          </a:xfrm>
        </p:spPr>
        <p:txBody>
          <a:bodyPr lIns="0" tIns="36000" rIns="0" bIns="36000" anchor="t" anchorCtr="0"/>
          <a:lstStyle>
            <a:lvl1pPr marL="0" indent="0">
              <a:buNone/>
              <a:defRPr sz="1800" b="1" cap="all" baseline="0">
                <a:solidFill>
                  <a:schemeClr val="tx1"/>
                </a:solidFill>
              </a:defRPr>
            </a:lvl1pPr>
          </a:lstStyle>
          <a:p>
            <a:pPr lvl="0"/>
            <a:r>
              <a:rPr lang="en-GB" dirty="0"/>
              <a:t>CLICK TO INSERT SUBTITLE IF REQUIRED</a:t>
            </a:r>
          </a:p>
        </p:txBody>
      </p:sp>
    </p:spTree>
    <p:extLst>
      <p:ext uri="{BB962C8B-B14F-4D97-AF65-F5344CB8AC3E}">
        <p14:creationId xmlns:p14="http://schemas.microsoft.com/office/powerpoint/2010/main" val="203515177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ubtitle, Large Image">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
        <p:nvSpPr>
          <p:cNvPr id="4" name="Picture Placeholder 3"/>
          <p:cNvSpPr>
            <a:spLocks noGrp="1"/>
          </p:cNvSpPr>
          <p:nvPr>
            <p:ph type="pic" sz="quarter" idx="15"/>
          </p:nvPr>
        </p:nvSpPr>
        <p:spPr>
          <a:xfrm>
            <a:off x="720000" y="1422000"/>
            <a:ext cx="10752000" cy="4859738"/>
          </a:xfrm>
        </p:spPr>
        <p:txBody>
          <a:bodyPr/>
          <a:lstStyle>
            <a:lvl1pPr>
              <a:defRPr sz="2800">
                <a:solidFill>
                  <a:schemeClr val="tx1"/>
                </a:solidFill>
              </a:defRPr>
            </a:lvl1pPr>
          </a:lstStyle>
          <a:p>
            <a:r>
              <a:rPr lang="en-US" dirty="0"/>
              <a:t>Click icon to add picture</a:t>
            </a:r>
            <a:endParaRPr lang="en-GB" dirty="0"/>
          </a:p>
        </p:txBody>
      </p:sp>
      <p:sp>
        <p:nvSpPr>
          <p:cNvPr id="8" name="Text Placeholder 3"/>
          <p:cNvSpPr>
            <a:spLocks noGrp="1"/>
          </p:cNvSpPr>
          <p:nvPr>
            <p:ph type="body" sz="quarter" idx="16" hasCustomPrompt="1"/>
          </p:nvPr>
        </p:nvSpPr>
        <p:spPr>
          <a:xfrm>
            <a:off x="719667" y="799200"/>
            <a:ext cx="10752667" cy="288000"/>
          </a:xfrm>
        </p:spPr>
        <p:txBody>
          <a:bodyPr lIns="0" tIns="36000" rIns="0" bIns="36000" anchor="t" anchorCtr="0"/>
          <a:lstStyle>
            <a:lvl1pPr marL="0" indent="0">
              <a:buNone/>
              <a:defRPr sz="1800" b="1" cap="all" baseline="0">
                <a:solidFill>
                  <a:schemeClr val="tx1"/>
                </a:solidFill>
              </a:defRPr>
            </a:lvl1pPr>
          </a:lstStyle>
          <a:p>
            <a:pPr lvl="0"/>
            <a:r>
              <a:rPr lang="en-GB" dirty="0"/>
              <a:t>CLICK TO INSERT SUBTITLE IF REQUIRED</a:t>
            </a:r>
          </a:p>
        </p:txBody>
      </p:sp>
    </p:spTree>
    <p:extLst>
      <p:ext uri="{BB962C8B-B14F-4D97-AF65-F5344CB8AC3E}">
        <p14:creationId xmlns:p14="http://schemas.microsoft.com/office/powerpoint/2010/main" val="63045934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ubtitle,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1422000"/>
            <a:ext cx="5040000" cy="4860000"/>
          </a:xfrm>
        </p:spPr>
        <p:txBody>
          <a:bodyPr lIns="0" tIns="0" rIns="0" bIns="0"/>
          <a:lstStyle>
            <a:lvl1pPr>
              <a:defRPr sz="2800">
                <a:solidFill>
                  <a:schemeClr val="tx1"/>
                </a:solidFill>
              </a:defRPr>
            </a:lvl1pPr>
            <a:lvl2pPr>
              <a:defRPr sz="28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2000" y="1422000"/>
            <a:ext cx="5040000" cy="4860000"/>
          </a:xfrm>
        </p:spPr>
        <p:txBody>
          <a:bodyPr lIns="0" tIns="0" rIns="0" bIns="0"/>
          <a:lstStyle>
            <a:lvl1pPr>
              <a:defRPr sz="2800">
                <a:solidFill>
                  <a:schemeClr val="tx1"/>
                </a:solidFill>
              </a:defRPr>
            </a:lvl1pPr>
            <a:lvl2pPr>
              <a:defRPr sz="28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11"/>
          </p:nvPr>
        </p:nvSpPr>
        <p:spPr/>
        <p:txBody>
          <a:bodyPr/>
          <a:lstStyle/>
          <a:p>
            <a:fld id="{27DF20C1-D6E3-4695-847A-1C99A8176CF5}" type="slidenum">
              <a:rPr lang="en-GB" smtClean="0"/>
              <a:pPr/>
              <a:t>‹#›</a:t>
            </a:fld>
            <a:endParaRPr lang="en-GB" dirty="0"/>
          </a:p>
        </p:txBody>
      </p:sp>
      <p:sp>
        <p:nvSpPr>
          <p:cNvPr id="9" name="Text Placeholder 3"/>
          <p:cNvSpPr>
            <a:spLocks noGrp="1"/>
          </p:cNvSpPr>
          <p:nvPr>
            <p:ph type="body" sz="quarter" idx="15" hasCustomPrompt="1"/>
          </p:nvPr>
        </p:nvSpPr>
        <p:spPr>
          <a:xfrm>
            <a:off x="719667" y="799200"/>
            <a:ext cx="10752667" cy="288000"/>
          </a:xfrm>
        </p:spPr>
        <p:txBody>
          <a:bodyPr lIns="0" tIns="36000" rIns="0" bIns="36000" anchor="t" anchorCtr="0"/>
          <a:lstStyle>
            <a:lvl1pPr marL="0" indent="0">
              <a:buNone/>
              <a:defRPr sz="1800" b="1" cap="all" baseline="0">
                <a:solidFill>
                  <a:schemeClr val="tx1"/>
                </a:solidFill>
              </a:defRPr>
            </a:lvl1pPr>
          </a:lstStyle>
          <a:p>
            <a:pPr lvl="0"/>
            <a:r>
              <a:rPr lang="en-GB" dirty="0"/>
              <a:t>CLICK TO INSERT SUBTITLE IF REQUIRED</a:t>
            </a:r>
          </a:p>
        </p:txBody>
      </p:sp>
    </p:spTree>
    <p:extLst>
      <p:ext uri="{BB962C8B-B14F-4D97-AF65-F5344CB8AC3E}">
        <p14:creationId xmlns:p14="http://schemas.microsoft.com/office/powerpoint/2010/main" val="129932784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fld id="{27DF20C1-D6E3-4695-847A-1C99A8176CF5}" type="slidenum">
              <a:rPr lang="en-GB" smtClean="0"/>
              <a:pPr/>
              <a:t>‹#›</a:t>
            </a:fld>
            <a:endParaRPr lang="en-GB" dirty="0"/>
          </a:p>
        </p:txBody>
      </p:sp>
    </p:spTree>
    <p:extLst>
      <p:ext uri="{BB962C8B-B14F-4D97-AF65-F5344CB8AC3E}">
        <p14:creationId xmlns:p14="http://schemas.microsoft.com/office/powerpoint/2010/main" val="380894259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 name="Rectangle 1"/>
          <p:cNvSpPr/>
          <p:nvPr userDrawn="1"/>
        </p:nvSpPr>
        <p:spPr>
          <a:xfrm>
            <a:off x="9377265" y="0"/>
            <a:ext cx="2814735" cy="1673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6800799" y="-153028"/>
            <a:ext cx="4191032" cy="4191028"/>
          </a:xfrm>
          <a:prstGeom prst="ellipse">
            <a:avLst/>
          </a:prstGeom>
          <a:solidFill>
            <a:srgbClr val="10B69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6951306" y="-594874"/>
            <a:ext cx="6148926" cy="6148920"/>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userDrawn="1"/>
        </p:nvSpPr>
        <p:spPr>
          <a:xfrm>
            <a:off x="4461881" y="476698"/>
            <a:ext cx="3408901" cy="3408902"/>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userDrawn="1"/>
        </p:nvSpPr>
        <p:spPr>
          <a:xfrm>
            <a:off x="5582861" y="822568"/>
            <a:ext cx="1717661" cy="1717661"/>
          </a:xfrm>
          <a:prstGeom prst="ellipse">
            <a:avLst/>
          </a:prstGeom>
          <a:solidFill>
            <a:srgbClr val="10B69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userDrawn="1"/>
        </p:nvSpPr>
        <p:spPr>
          <a:xfrm>
            <a:off x="7230396" y="1361708"/>
            <a:ext cx="1717661" cy="1717661"/>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userDrawn="1"/>
        </p:nvSpPr>
        <p:spPr>
          <a:xfrm>
            <a:off x="3494860" y="1681398"/>
            <a:ext cx="1717661" cy="1717661"/>
          </a:xfrm>
          <a:prstGeom prst="ellipse">
            <a:avLst/>
          </a:prstGeom>
          <a:solidFill>
            <a:srgbClr val="10B69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userDrawn="1"/>
        </p:nvSpPr>
        <p:spPr>
          <a:xfrm>
            <a:off x="1645821" y="787096"/>
            <a:ext cx="2822643" cy="282264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813775" y="1673581"/>
            <a:ext cx="2484000" cy="1015139"/>
          </a:xfrm>
          <a:prstGeom prst="rect">
            <a:avLst/>
          </a:prstGeom>
        </p:spPr>
      </p:pic>
      <p:sp>
        <p:nvSpPr>
          <p:cNvPr id="12" name="TextBox 11"/>
          <p:cNvSpPr txBox="1"/>
          <p:nvPr userDrawn="1"/>
        </p:nvSpPr>
        <p:spPr>
          <a:xfrm>
            <a:off x="1457453" y="3846383"/>
            <a:ext cx="3196644" cy="1046440"/>
          </a:xfrm>
          <a:prstGeom prst="rect">
            <a:avLst/>
          </a:prstGeom>
          <a:noFill/>
        </p:spPr>
        <p:txBody>
          <a:bodyPr wrap="none" rtlCol="0">
            <a:spAutoFit/>
          </a:bodyPr>
          <a:lstStyle/>
          <a:p>
            <a:pPr algn="ctr">
              <a:lnSpc>
                <a:spcPct val="100000"/>
              </a:lnSpc>
            </a:pPr>
            <a:r>
              <a:rPr lang="en-GB" sz="2400" b="1" dirty="0">
                <a:solidFill>
                  <a:srgbClr val="0070C0"/>
                </a:solidFill>
              </a:rPr>
              <a:t>International Marine </a:t>
            </a:r>
            <a:br>
              <a:rPr lang="en-GB" sz="2400" b="1" dirty="0">
                <a:solidFill>
                  <a:srgbClr val="0070C0"/>
                </a:solidFill>
              </a:rPr>
            </a:br>
            <a:r>
              <a:rPr lang="en-GB" sz="2400" b="1" dirty="0">
                <a:solidFill>
                  <a:srgbClr val="0070C0"/>
                </a:solidFill>
              </a:rPr>
              <a:t>Contractors Association</a:t>
            </a:r>
          </a:p>
          <a:p>
            <a:pPr algn="ctr">
              <a:lnSpc>
                <a:spcPct val="100000"/>
              </a:lnSpc>
              <a:spcBef>
                <a:spcPts val="600"/>
              </a:spcBef>
            </a:pPr>
            <a:r>
              <a:rPr lang="en-GB" sz="900" i="1" dirty="0">
                <a:solidFill>
                  <a:schemeClr val="accent1"/>
                </a:solidFill>
              </a:rPr>
              <a:t>Improving performance in the marine contracting industry</a:t>
            </a:r>
            <a:endParaRPr lang="en-GB" sz="1050" dirty="0">
              <a:solidFill>
                <a:schemeClr val="accent1"/>
              </a:solidFill>
              <a:latin typeface="Calibri Light" panose="020F0302020204030204" pitchFamily="34" charset="0"/>
              <a:cs typeface="Calibri Light" panose="020F0302020204030204" pitchFamily="34" charset="0"/>
            </a:endParaRPr>
          </a:p>
        </p:txBody>
      </p:sp>
      <p:sp>
        <p:nvSpPr>
          <p:cNvPr id="13" name="TextBox 12"/>
          <p:cNvSpPr txBox="1"/>
          <p:nvPr userDrawn="1"/>
        </p:nvSpPr>
        <p:spPr>
          <a:xfrm>
            <a:off x="1789852" y="5366118"/>
            <a:ext cx="2531847" cy="346698"/>
          </a:xfrm>
          <a:prstGeom prst="rect">
            <a:avLst/>
          </a:prstGeom>
          <a:noFill/>
        </p:spPr>
        <p:txBody>
          <a:bodyPr wrap="none" rtlCol="0">
            <a:spAutoFit/>
          </a:bodyPr>
          <a:lstStyle/>
          <a:p>
            <a:pPr algn="ctr">
              <a:lnSpc>
                <a:spcPts val="1800"/>
              </a:lnSpc>
            </a:pPr>
            <a:r>
              <a:rPr lang="en-GB" sz="2400" dirty="0">
                <a:solidFill>
                  <a:srgbClr val="0070C0"/>
                </a:solidFill>
              </a:rPr>
              <a:t>www.imca-int.com</a:t>
            </a:r>
            <a:endParaRPr lang="en-GB" sz="2400" dirty="0">
              <a:solidFill>
                <a:srgbClr val="0070C0"/>
              </a:solidFill>
              <a:latin typeface="Calibri Light" panose="020F0302020204030204" pitchFamily="34" charset="0"/>
              <a:cs typeface="Calibri Light" panose="020F030202020403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6754" y="754065"/>
            <a:ext cx="2740088" cy="2740088"/>
          </a:xfrm>
          <a:prstGeom prst="rect">
            <a:avLst/>
          </a:prstGeom>
        </p:spPr>
      </p:pic>
      <p:sp>
        <p:nvSpPr>
          <p:cNvPr id="16" name="TextBox 15"/>
          <p:cNvSpPr txBox="1"/>
          <p:nvPr userDrawn="1"/>
        </p:nvSpPr>
        <p:spPr>
          <a:xfrm>
            <a:off x="7742800" y="3846383"/>
            <a:ext cx="2817951" cy="830997"/>
          </a:xfrm>
          <a:prstGeom prst="rect">
            <a:avLst/>
          </a:prstGeom>
          <a:noFill/>
        </p:spPr>
        <p:txBody>
          <a:bodyPr wrap="none" rtlCol="0">
            <a:spAutoFit/>
          </a:bodyPr>
          <a:lstStyle/>
          <a:p>
            <a:pPr algn="ctr">
              <a:lnSpc>
                <a:spcPct val="100000"/>
              </a:lnSpc>
            </a:pPr>
            <a:r>
              <a:rPr lang="en-GB" sz="2400" dirty="0">
                <a:solidFill>
                  <a:srgbClr val="698F8F"/>
                </a:solidFill>
                <a:latin typeface="Gill Sans MT" panose="020B0502020104020203" pitchFamily="34" charset="0"/>
              </a:rPr>
              <a:t>The Diving Medical</a:t>
            </a:r>
          </a:p>
          <a:p>
            <a:pPr algn="ctr">
              <a:lnSpc>
                <a:spcPct val="100000"/>
              </a:lnSpc>
            </a:pPr>
            <a:r>
              <a:rPr lang="en-GB" sz="2400" dirty="0">
                <a:solidFill>
                  <a:srgbClr val="698F8F"/>
                </a:solidFill>
                <a:latin typeface="Gill Sans MT" panose="020B0502020104020203" pitchFamily="34" charset="0"/>
              </a:rPr>
              <a:t>Advisory Committee</a:t>
            </a:r>
          </a:p>
        </p:txBody>
      </p:sp>
      <p:sp>
        <p:nvSpPr>
          <p:cNvPr id="17" name="TextBox 16"/>
          <p:cNvSpPr txBox="1"/>
          <p:nvPr userDrawn="1"/>
        </p:nvSpPr>
        <p:spPr>
          <a:xfrm>
            <a:off x="7722153" y="5112200"/>
            <a:ext cx="2859244" cy="461665"/>
          </a:xfrm>
          <a:prstGeom prst="rect">
            <a:avLst/>
          </a:prstGeom>
          <a:noFill/>
        </p:spPr>
        <p:txBody>
          <a:bodyPr wrap="none" rtlCol="0">
            <a:spAutoFit/>
          </a:bodyPr>
          <a:lstStyle/>
          <a:p>
            <a:pPr algn="ctr">
              <a:lnSpc>
                <a:spcPct val="100000"/>
              </a:lnSpc>
            </a:pPr>
            <a:r>
              <a:rPr lang="en-GB" sz="2400" dirty="0">
                <a:solidFill>
                  <a:srgbClr val="10B69A"/>
                </a:solidFill>
                <a:latin typeface="Gill Sans MT" panose="020B0502020104020203" pitchFamily="34" charset="0"/>
              </a:rPr>
              <a:t>www.dmac-diving.org</a:t>
            </a:r>
          </a:p>
        </p:txBody>
      </p:sp>
    </p:spTree>
    <p:extLst>
      <p:ext uri="{BB962C8B-B14F-4D97-AF65-F5344CB8AC3E}">
        <p14:creationId xmlns:p14="http://schemas.microsoft.com/office/powerpoint/2010/main" val="118379438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Slide">
    <p:spTree>
      <p:nvGrpSpPr>
        <p:cNvPr id="1" name=""/>
        <p:cNvGrpSpPr/>
        <p:nvPr/>
      </p:nvGrpSpPr>
      <p:grpSpPr>
        <a:xfrm>
          <a:off x="0" y="0"/>
          <a:ext cx="0" cy="0"/>
          <a:chOff x="0" y="0"/>
          <a:chExt cx="0" cy="0"/>
        </a:xfrm>
      </p:grpSpPr>
      <p:sp>
        <p:nvSpPr>
          <p:cNvPr id="39" name="Oval 38"/>
          <p:cNvSpPr/>
          <p:nvPr userDrawn="1"/>
        </p:nvSpPr>
        <p:spPr>
          <a:xfrm>
            <a:off x="4048305" y="-1170737"/>
            <a:ext cx="4731802" cy="4731798"/>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20000" y="2946427"/>
            <a:ext cx="10740480" cy="1572811"/>
          </a:xfrm>
          <a:noFill/>
        </p:spPr>
        <p:txBody>
          <a:bodyPr tIns="0" bIns="0" anchor="b">
            <a:noAutofit/>
          </a:bodyPr>
          <a:lstStyle>
            <a:lvl1pPr algn="l">
              <a:defRPr sz="3200" cap="none" baseline="0">
                <a:solidFill>
                  <a:schemeClr val="tx2"/>
                </a:solidFill>
              </a:defRPr>
            </a:lvl1pPr>
          </a:lstStyle>
          <a:p>
            <a:r>
              <a:rPr lang="en-US" dirty="0"/>
              <a:t>Click to insert presentation title: over multiple lines if required</a:t>
            </a:r>
          </a:p>
        </p:txBody>
      </p:sp>
      <p:sp>
        <p:nvSpPr>
          <p:cNvPr id="3" name="Subtitle 2"/>
          <p:cNvSpPr>
            <a:spLocks noGrp="1"/>
          </p:cNvSpPr>
          <p:nvPr>
            <p:ph type="subTitle" idx="1" hasCustomPrompt="1"/>
          </p:nvPr>
        </p:nvSpPr>
        <p:spPr>
          <a:xfrm>
            <a:off x="720000" y="4626507"/>
            <a:ext cx="10740480" cy="252000"/>
          </a:xfrm>
        </p:spPr>
        <p:txBody>
          <a:bodyPr lIns="0" tIns="0" rIns="0" bIns="0" anchor="b">
            <a:noAutofit/>
          </a:bodyPr>
          <a:lstStyle>
            <a:lvl1pPr marL="0" indent="0" algn="l">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insert presenter name</a:t>
            </a:r>
          </a:p>
        </p:txBody>
      </p:sp>
      <p:sp>
        <p:nvSpPr>
          <p:cNvPr id="19" name="Text Placeholder 18"/>
          <p:cNvSpPr>
            <a:spLocks noGrp="1"/>
          </p:cNvSpPr>
          <p:nvPr>
            <p:ph type="body" sz="quarter" idx="13" hasCustomPrompt="1"/>
          </p:nvPr>
        </p:nvSpPr>
        <p:spPr>
          <a:xfrm>
            <a:off x="720000" y="5886000"/>
            <a:ext cx="10740480" cy="216000"/>
          </a:xfrm>
        </p:spPr>
        <p:txBody>
          <a:bodyPr lIns="0" tIns="0" rIns="0" bIns="0" anchor="ctr">
            <a:noAutofit/>
          </a:bodyPr>
          <a:lstStyle>
            <a:lvl1pPr marL="0" indent="0">
              <a:buNone/>
              <a:defRPr sz="1400" b="1" baseline="0">
                <a:solidFill>
                  <a:srgbClr val="0A7462"/>
                </a:solidFill>
              </a:defRPr>
            </a:lvl1pPr>
          </a:lstStyle>
          <a:p>
            <a:pPr lvl="0"/>
            <a:r>
              <a:rPr lang="en-US" dirty="0"/>
              <a:t>IMCA Diving Seminar and DMAC Workshop</a:t>
            </a:r>
            <a:endParaRPr lang="en-GB" dirty="0"/>
          </a:p>
        </p:txBody>
      </p:sp>
      <p:sp>
        <p:nvSpPr>
          <p:cNvPr id="11" name="Rectangle 10"/>
          <p:cNvSpPr/>
          <p:nvPr userDrawn="1"/>
        </p:nvSpPr>
        <p:spPr>
          <a:xfrm>
            <a:off x="720000" y="4554507"/>
            <a:ext cx="10740480" cy="18000"/>
          </a:xfrm>
          <a:prstGeom prst="rect">
            <a:avLst/>
          </a:prstGeom>
          <a:gradFill>
            <a:gsLst>
              <a:gs pos="25000">
                <a:schemeClr val="accent1"/>
              </a:gs>
              <a:gs pos="75000">
                <a:srgbClr val="0A74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 Placeholder 6"/>
          <p:cNvSpPr>
            <a:spLocks noGrp="1"/>
          </p:cNvSpPr>
          <p:nvPr>
            <p:ph type="body" sz="quarter" idx="15" hasCustomPrompt="1"/>
          </p:nvPr>
        </p:nvSpPr>
        <p:spPr>
          <a:xfrm>
            <a:off x="719667" y="6174000"/>
            <a:ext cx="1771200" cy="108000"/>
          </a:xfrm>
        </p:spPr>
        <p:txBody>
          <a:bodyPr anchor="ctr" anchorCtr="0"/>
          <a:lstStyle>
            <a:lvl1pPr marL="0" indent="0">
              <a:buNone/>
              <a:defRPr sz="1000" b="0">
                <a:solidFill>
                  <a:srgbClr val="0A7462"/>
                </a:solidFill>
              </a:defRPr>
            </a:lvl1pPr>
          </a:lstStyle>
          <a:p>
            <a:pPr lvl="0"/>
            <a:r>
              <a:rPr lang="en-GB" dirty="0"/>
              <a:t>OCTOBER 2017</a:t>
            </a:r>
          </a:p>
        </p:txBody>
      </p:sp>
      <p:sp>
        <p:nvSpPr>
          <p:cNvPr id="31" name="Rectangle 30"/>
          <p:cNvSpPr/>
          <p:nvPr userDrawn="1"/>
        </p:nvSpPr>
        <p:spPr>
          <a:xfrm>
            <a:off x="9638522" y="0"/>
            <a:ext cx="2553478" cy="1623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userDrawn="1"/>
        </p:nvSpPr>
        <p:spPr>
          <a:xfrm>
            <a:off x="4420372" y="-216157"/>
            <a:ext cx="2822643" cy="2822640"/>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userDrawn="1"/>
        </p:nvSpPr>
        <p:spPr>
          <a:xfrm>
            <a:off x="5134946" y="516650"/>
            <a:ext cx="1422260" cy="1422259"/>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6712761" y="516650"/>
            <a:ext cx="1422260" cy="1422259"/>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a:off x="3411893" y="516650"/>
            <a:ext cx="1422260" cy="1422259"/>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3906" y="428708"/>
            <a:ext cx="1598144" cy="1598144"/>
          </a:xfrm>
          <a:prstGeom prst="rect">
            <a:avLst/>
          </a:prstGeom>
        </p:spPr>
      </p:pic>
      <p:grpSp>
        <p:nvGrpSpPr>
          <p:cNvPr id="38" name="Group 37"/>
          <p:cNvGrpSpPr/>
          <p:nvPr userDrawn="1"/>
        </p:nvGrpSpPr>
        <p:grpSpPr>
          <a:xfrm>
            <a:off x="4112860" y="355710"/>
            <a:ext cx="1743380" cy="1744139"/>
            <a:chOff x="10500015" y="90083"/>
            <a:chExt cx="706050" cy="706358"/>
          </a:xfrm>
        </p:grpSpPr>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0015" y="90083"/>
              <a:ext cx="706050" cy="706358"/>
            </a:xfrm>
            <a:prstGeom prst="rect">
              <a:avLst/>
            </a:prstGeom>
          </p:spPr>
        </p:pic>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9659" y="317240"/>
              <a:ext cx="566762" cy="233382"/>
            </a:xfrm>
            <a:prstGeom prst="rect">
              <a:avLst/>
            </a:prstGeom>
          </p:spPr>
        </p:pic>
      </p:grpSp>
    </p:spTree>
    <p:extLst>
      <p:ext uri="{BB962C8B-B14F-4D97-AF65-F5344CB8AC3E}">
        <p14:creationId xmlns:p14="http://schemas.microsoft.com/office/powerpoint/2010/main" val="391364860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Bullets">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720000" y="1062000"/>
            <a:ext cx="10752000" cy="5220000"/>
          </a:xfrm>
        </p:spPr>
        <p:txBody>
          <a:bodyPr/>
          <a:lstStyle>
            <a:lvl1pPr>
              <a:defRPr sz="2800">
                <a:solidFill>
                  <a:schemeClr val="tx1"/>
                </a:solidFill>
              </a:defRPr>
            </a:lvl1pPr>
            <a:lvl2pPr>
              <a:defRPr sz="28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Tree>
    <p:extLst>
      <p:ext uri="{BB962C8B-B14F-4D97-AF65-F5344CB8AC3E}">
        <p14:creationId xmlns:p14="http://schemas.microsoft.com/office/powerpoint/2010/main" val="350092727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mp; 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tIns="0" rIns="0" bIns="0"/>
          <a:lstStyle>
            <a:lvl1pPr marL="0" indent="0">
              <a:buFont typeface="Arial" panose="020B0604020202020204" pitchFamily="34" charset="0"/>
              <a:buNone/>
              <a:defRPr sz="2800"/>
            </a:lvl1pPr>
          </a:lstStyle>
          <a:p>
            <a:pPr lvl="0"/>
            <a:r>
              <a:rPr lang="en-US" dirty="0"/>
              <a:t>Edit Master text styles</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Tree>
    <p:extLst>
      <p:ext uri="{BB962C8B-B14F-4D97-AF65-F5344CB8AC3E}">
        <p14:creationId xmlns:p14="http://schemas.microsoft.com/office/powerpoint/2010/main" val="206780799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Bullets &amp;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062000"/>
            <a:ext cx="5040000" cy="5220000"/>
          </a:xfrm>
        </p:spPr>
        <p:txBody>
          <a:bodyPr lIns="0" tIns="0" rIns="0" bIns="0"/>
          <a:lstStyle>
            <a:lvl1pPr>
              <a:defRPr sz="28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
        <p:nvSpPr>
          <p:cNvPr id="4" name="Picture Placeholder 3"/>
          <p:cNvSpPr>
            <a:spLocks noGrp="1"/>
          </p:cNvSpPr>
          <p:nvPr>
            <p:ph type="pic" sz="quarter" idx="15"/>
          </p:nvPr>
        </p:nvSpPr>
        <p:spPr>
          <a:xfrm>
            <a:off x="6432000" y="1062000"/>
            <a:ext cx="5040000" cy="5220000"/>
          </a:xfrm>
        </p:spPr>
        <p:txBody>
          <a:bodyPr/>
          <a:lstStyle>
            <a:lvl1pPr>
              <a:defRPr sz="2800">
                <a:solidFill>
                  <a:schemeClr val="tx1"/>
                </a:solidFill>
              </a:defRPr>
            </a:lvl1pPr>
          </a:lstStyle>
          <a:p>
            <a:r>
              <a:rPr lang="en-US" dirty="0"/>
              <a:t>Click icon to add picture</a:t>
            </a:r>
            <a:endParaRPr lang="en-GB" dirty="0"/>
          </a:p>
        </p:txBody>
      </p:sp>
    </p:spTree>
    <p:extLst>
      <p:ext uri="{BB962C8B-B14F-4D97-AF65-F5344CB8AC3E}">
        <p14:creationId xmlns:p14="http://schemas.microsoft.com/office/powerpoint/2010/main" val="117242719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Large Image">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
        <p:nvSpPr>
          <p:cNvPr id="4" name="Picture Placeholder 3"/>
          <p:cNvSpPr>
            <a:spLocks noGrp="1"/>
          </p:cNvSpPr>
          <p:nvPr>
            <p:ph type="pic" sz="quarter" idx="15"/>
          </p:nvPr>
        </p:nvSpPr>
        <p:spPr>
          <a:xfrm>
            <a:off x="720000" y="1062000"/>
            <a:ext cx="10752000" cy="5220000"/>
          </a:xfrm>
        </p:spPr>
        <p:txBody>
          <a:bodyPr/>
          <a:lstStyle>
            <a:lvl1pPr>
              <a:defRPr sz="2800">
                <a:solidFill>
                  <a:schemeClr val="tx1"/>
                </a:solidFill>
              </a:defRPr>
            </a:lvl1pPr>
          </a:lstStyle>
          <a:p>
            <a:r>
              <a:rPr lang="en-US" dirty="0"/>
              <a:t>Click icon to add picture</a:t>
            </a:r>
            <a:endParaRPr lang="en-GB" dirty="0"/>
          </a:p>
        </p:txBody>
      </p:sp>
    </p:spTree>
    <p:extLst>
      <p:ext uri="{BB962C8B-B14F-4D97-AF65-F5344CB8AC3E}">
        <p14:creationId xmlns:p14="http://schemas.microsoft.com/office/powerpoint/2010/main" val="164773670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1062000"/>
            <a:ext cx="5040000" cy="5220000"/>
          </a:xfrm>
        </p:spPr>
        <p:txBody>
          <a:bodyPr lIns="0" tIns="0" rIns="0" bIns="0"/>
          <a:lstStyle>
            <a:lvl1pPr>
              <a:defRPr sz="28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2000" y="1062000"/>
            <a:ext cx="5040000" cy="5220000"/>
          </a:xfrm>
        </p:spPr>
        <p:txBody>
          <a:bodyPr lIns="0" tIns="0" rIns="0" bIns="0"/>
          <a:lstStyle>
            <a:lvl1pPr>
              <a:defRPr sz="28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11"/>
          </p:nvPr>
        </p:nvSpPr>
        <p:spPr/>
        <p:txBody>
          <a:bodyPr/>
          <a:lstStyle/>
          <a:p>
            <a:fld id="{27DF20C1-D6E3-4695-847A-1C99A8176CF5}" type="slidenum">
              <a:rPr lang="en-GB" smtClean="0"/>
              <a:pPr/>
              <a:t>‹#›</a:t>
            </a:fld>
            <a:endParaRPr lang="en-GB" dirty="0"/>
          </a:p>
        </p:txBody>
      </p:sp>
    </p:spTree>
    <p:extLst>
      <p:ext uri="{BB962C8B-B14F-4D97-AF65-F5344CB8AC3E}">
        <p14:creationId xmlns:p14="http://schemas.microsoft.com/office/powerpoint/2010/main" val="22485147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000" y="2037831"/>
            <a:ext cx="9072000" cy="536171"/>
          </a:xfrm>
          <a:prstGeom prst="rect">
            <a:avLst/>
          </a:prstGeom>
          <a:noFill/>
        </p:spPr>
        <p:txBody>
          <a:bodyPr lIns="0" tIns="0" rIns="0" bIns="0" anchor="b">
            <a:normAutofit/>
          </a:bodyPr>
          <a:lstStyle>
            <a:lvl1pPr algn="l">
              <a:defRPr sz="2400" baseline="0">
                <a:solidFill>
                  <a:schemeClr val="tx1"/>
                </a:solidFill>
              </a:defRPr>
            </a:lvl1pPr>
          </a:lstStyle>
          <a:p>
            <a:r>
              <a:rPr lang="en-US" dirty="0"/>
              <a:t>CLICK TO INSERT SECTION TITLE</a:t>
            </a:r>
          </a:p>
        </p:txBody>
      </p:sp>
      <p:sp>
        <p:nvSpPr>
          <p:cNvPr id="3" name="Text Placeholder 2"/>
          <p:cNvSpPr>
            <a:spLocks noGrp="1"/>
          </p:cNvSpPr>
          <p:nvPr>
            <p:ph type="body" idx="1" hasCustomPrompt="1"/>
          </p:nvPr>
        </p:nvSpPr>
        <p:spPr>
          <a:xfrm>
            <a:off x="2400000" y="2599200"/>
            <a:ext cx="9072000" cy="518630"/>
          </a:xfrm>
        </p:spPr>
        <p:txBody>
          <a:bodyPr lIns="0" tIns="0" rIns="0" bIns="0">
            <a:normAutofit/>
          </a:bodyPr>
          <a:lstStyle>
            <a:lvl1pPr marL="0" indent="0">
              <a:buNone/>
              <a:defRPr sz="1800" b="1" cap="all"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INSERT Section subtitle</a:t>
            </a:r>
          </a:p>
        </p:txBody>
      </p:sp>
      <p:sp>
        <p:nvSpPr>
          <p:cNvPr id="11" name="Slide Number Placeholder 10"/>
          <p:cNvSpPr>
            <a:spLocks noGrp="1"/>
          </p:cNvSpPr>
          <p:nvPr>
            <p:ph type="sldNum" sz="quarter" idx="11"/>
          </p:nvPr>
        </p:nvSpPr>
        <p:spPr/>
        <p:txBody>
          <a:bodyPr/>
          <a:lstStyle/>
          <a:p>
            <a:fld id="{27DF20C1-D6E3-4695-847A-1C99A8176CF5}" type="slidenum">
              <a:rPr lang="en-GB" smtClean="0"/>
              <a:pPr/>
              <a:t>‹#›</a:t>
            </a:fld>
            <a:endParaRPr lang="en-GB" dirty="0"/>
          </a:p>
        </p:txBody>
      </p:sp>
      <p:sp>
        <p:nvSpPr>
          <p:cNvPr id="7" name="Chevron 6"/>
          <p:cNvSpPr/>
          <p:nvPr userDrawn="1"/>
        </p:nvSpPr>
        <p:spPr>
          <a:xfrm>
            <a:off x="720000" y="2037830"/>
            <a:ext cx="1440000" cy="1080000"/>
          </a:xfrm>
          <a:prstGeom prst="chevron">
            <a:avLst>
              <a:gd name="adj" fmla="val 5067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Tree>
    <p:extLst>
      <p:ext uri="{BB962C8B-B14F-4D97-AF65-F5344CB8AC3E}">
        <p14:creationId xmlns:p14="http://schemas.microsoft.com/office/powerpoint/2010/main" val="418669328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422000"/>
            <a:ext cx="10752000" cy="4860000"/>
          </a:xfrm>
        </p:spPr>
        <p:txBody>
          <a:bodyPr lIns="0" tIns="0" rIns="0" bIns="0"/>
          <a:lstStyle>
            <a:lvl1pPr>
              <a:defRPr sz="28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4" name="Slide Number Placeholder 23"/>
          <p:cNvSpPr>
            <a:spLocks noGrp="1"/>
          </p:cNvSpPr>
          <p:nvPr>
            <p:ph type="sldNum" sz="quarter" idx="14"/>
          </p:nvPr>
        </p:nvSpPr>
        <p:spPr/>
        <p:txBody>
          <a:bodyPr/>
          <a:lstStyle/>
          <a:p>
            <a:fld id="{27DF20C1-D6E3-4695-847A-1C99A8176CF5}" type="slidenum">
              <a:rPr lang="en-GB" smtClean="0"/>
              <a:pPr/>
              <a:t>‹#›</a:t>
            </a:fld>
            <a:endParaRPr lang="en-GB" dirty="0"/>
          </a:p>
        </p:txBody>
      </p:sp>
      <p:sp>
        <p:nvSpPr>
          <p:cNvPr id="4" name="Text Placeholder 3"/>
          <p:cNvSpPr>
            <a:spLocks noGrp="1"/>
          </p:cNvSpPr>
          <p:nvPr>
            <p:ph type="body" sz="quarter" idx="15" hasCustomPrompt="1"/>
          </p:nvPr>
        </p:nvSpPr>
        <p:spPr>
          <a:xfrm>
            <a:off x="719667" y="799200"/>
            <a:ext cx="10752667" cy="288000"/>
          </a:xfrm>
        </p:spPr>
        <p:txBody>
          <a:bodyPr lIns="0" tIns="36000" rIns="0" bIns="36000" anchor="t" anchorCtr="0"/>
          <a:lstStyle>
            <a:lvl1pPr marL="0" indent="0">
              <a:buNone/>
              <a:defRPr sz="1800" b="1" cap="all" baseline="0">
                <a:solidFill>
                  <a:schemeClr val="tx1"/>
                </a:solidFill>
              </a:defRPr>
            </a:lvl1pPr>
          </a:lstStyle>
          <a:p>
            <a:pPr lvl="0"/>
            <a:r>
              <a:rPr lang="en-GB" dirty="0"/>
              <a:t>CLICK TO INSERT SUBTITLE IF REQUIRED</a:t>
            </a:r>
          </a:p>
        </p:txBody>
      </p:sp>
    </p:spTree>
    <p:extLst>
      <p:ext uri="{BB962C8B-B14F-4D97-AF65-F5344CB8AC3E}">
        <p14:creationId xmlns:p14="http://schemas.microsoft.com/office/powerpoint/2010/main" val="374768520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Oval 28"/>
          <p:cNvSpPr/>
          <p:nvPr userDrawn="1"/>
        </p:nvSpPr>
        <p:spPr>
          <a:xfrm>
            <a:off x="10350780" y="-528112"/>
            <a:ext cx="1916329" cy="1916329"/>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10501463" y="-141517"/>
            <a:ext cx="1143140" cy="1143140"/>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userDrawn="1"/>
        </p:nvSpPr>
        <p:spPr>
          <a:xfrm>
            <a:off x="10790858" y="155262"/>
            <a:ext cx="576000" cy="576000"/>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11429856" y="155262"/>
            <a:ext cx="576000" cy="576000"/>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10093040" y="155262"/>
            <a:ext cx="576000" cy="576000"/>
          </a:xfrm>
          <a:prstGeom prst="ellipse">
            <a:avLst/>
          </a:prstGeom>
          <a:solidFill>
            <a:srgbClr val="10B6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074742" y="119323"/>
            <a:ext cx="647231" cy="647879"/>
          </a:xfrm>
          <a:prstGeom prst="rect">
            <a:avLst/>
          </a:prstGeom>
        </p:spPr>
      </p:pic>
      <p:grpSp>
        <p:nvGrpSpPr>
          <p:cNvPr id="24" name="Group 23"/>
          <p:cNvGrpSpPr/>
          <p:nvPr userDrawn="1"/>
        </p:nvGrpSpPr>
        <p:grpSpPr>
          <a:xfrm>
            <a:off x="10376924" y="90083"/>
            <a:ext cx="706050" cy="706358"/>
            <a:chOff x="10500015" y="90083"/>
            <a:chExt cx="706050" cy="706358"/>
          </a:xfrm>
        </p:grpSpPr>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500015" y="90083"/>
              <a:ext cx="706050" cy="706358"/>
            </a:xfrm>
            <a:prstGeom prst="rect">
              <a:avLst/>
            </a:prstGeom>
          </p:spPr>
        </p:pic>
        <p:pic>
          <p:nvPicPr>
            <p:cNvPr id="22" name="Picture 2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569659" y="317240"/>
              <a:ext cx="566762" cy="233382"/>
            </a:xfrm>
            <a:prstGeom prst="rect">
              <a:avLst/>
            </a:prstGeom>
          </p:spPr>
        </p:pic>
      </p:grpSp>
      <p:sp>
        <p:nvSpPr>
          <p:cNvPr id="9" name="Rectangle 8"/>
          <p:cNvSpPr/>
          <p:nvPr userDrawn="1"/>
        </p:nvSpPr>
        <p:spPr>
          <a:xfrm>
            <a:off x="0" y="6550430"/>
            <a:ext cx="12192000" cy="307571"/>
          </a:xfrm>
          <a:prstGeom prst="rect">
            <a:avLst/>
          </a:prstGeom>
          <a:solidFill>
            <a:srgbClr val="DEDB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2" name="Title Placeholder 1"/>
          <p:cNvSpPr>
            <a:spLocks noGrp="1"/>
          </p:cNvSpPr>
          <p:nvPr userDrawn="1">
            <p:ph type="title"/>
          </p:nvPr>
        </p:nvSpPr>
        <p:spPr>
          <a:xfrm>
            <a:off x="719999" y="1"/>
            <a:ext cx="8928001" cy="616127"/>
          </a:xfrm>
          <a:prstGeom prst="rect">
            <a:avLst/>
          </a:prstGeom>
        </p:spPr>
        <p:txBody>
          <a:bodyPr vert="horz" lIns="0" tIns="36000" rIns="0" bIns="36000" rtlCol="0" anchor="b" anchorCtr="0">
            <a:normAutofit/>
          </a:bodyPr>
          <a:lstStyle/>
          <a:p>
            <a:r>
              <a:rPr lang="en-US" dirty="0"/>
              <a:t>Click to INSERT SLIDE TITLE</a:t>
            </a:r>
          </a:p>
        </p:txBody>
      </p:sp>
      <p:sp>
        <p:nvSpPr>
          <p:cNvPr id="3" name="Text Placeholder 2"/>
          <p:cNvSpPr>
            <a:spLocks noGrp="1"/>
          </p:cNvSpPr>
          <p:nvPr userDrawn="1">
            <p:ph type="body" idx="1"/>
          </p:nvPr>
        </p:nvSpPr>
        <p:spPr>
          <a:xfrm>
            <a:off x="720000" y="1062000"/>
            <a:ext cx="10752000" cy="522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4"/>
          </p:nvPr>
        </p:nvSpPr>
        <p:spPr>
          <a:xfrm>
            <a:off x="11077304" y="6681600"/>
            <a:ext cx="394697" cy="108000"/>
          </a:xfrm>
          <a:prstGeom prst="rect">
            <a:avLst/>
          </a:prstGeom>
        </p:spPr>
        <p:txBody>
          <a:bodyPr vert="horz" lIns="0" tIns="0" rIns="0" bIns="0" rtlCol="0" anchor="b"/>
          <a:lstStyle>
            <a:lvl1pPr algn="r">
              <a:defRPr sz="700">
                <a:solidFill>
                  <a:schemeClr val="tx1"/>
                </a:solidFill>
              </a:defRPr>
            </a:lvl1pPr>
          </a:lstStyle>
          <a:p>
            <a:fld id="{27DF20C1-D6E3-4695-847A-1C99A8176CF5}" type="slidenum">
              <a:rPr lang="en-GB" smtClean="0"/>
              <a:pPr/>
              <a:t>‹#›</a:t>
            </a:fld>
            <a:endParaRPr lang="en-GB" dirty="0"/>
          </a:p>
        </p:txBody>
      </p:sp>
      <p:sp>
        <p:nvSpPr>
          <p:cNvPr id="18" name="TextBox 17"/>
          <p:cNvSpPr txBox="1"/>
          <p:nvPr userDrawn="1"/>
        </p:nvSpPr>
        <p:spPr>
          <a:xfrm>
            <a:off x="720000" y="6682784"/>
            <a:ext cx="2640000" cy="108000"/>
          </a:xfrm>
          <a:prstGeom prst="rect">
            <a:avLst/>
          </a:prstGeom>
          <a:noFill/>
        </p:spPr>
        <p:txBody>
          <a:bodyPr wrap="square" lIns="0" tIns="0" rIns="0" bIns="0" rtlCol="0" anchor="b"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cs typeface="Arial" panose="020B0604020202020204" pitchFamily="34" charset="0"/>
              </a:rPr>
              <a:t>© IMCA 2017</a:t>
            </a:r>
            <a:endParaRPr lang="en-GB" sz="700" dirty="0"/>
          </a:p>
        </p:txBody>
      </p:sp>
    </p:spTree>
    <p:extLst>
      <p:ext uri="{BB962C8B-B14F-4D97-AF65-F5344CB8AC3E}">
        <p14:creationId xmlns:p14="http://schemas.microsoft.com/office/powerpoint/2010/main" val="4174174124"/>
      </p:ext>
    </p:extLst>
  </p:cSld>
  <p:clrMap bg1="lt1" tx1="dk1" bg2="lt2" tx2="dk2" accent1="accent1" accent2="accent2" accent3="accent3" accent4="accent4" accent5="accent5" accent6="accent6" hlink="hlink" folHlink="folHlink"/>
  <p:sldLayoutIdLst>
    <p:sldLayoutId id="2147483674" r:id="rId1"/>
    <p:sldLayoutId id="2147483692" r:id="rId2"/>
    <p:sldLayoutId id="2147483662" r:id="rId3"/>
    <p:sldLayoutId id="2147483676" r:id="rId4"/>
    <p:sldLayoutId id="2147483678" r:id="rId5"/>
    <p:sldLayoutId id="2147483681" r:id="rId6"/>
    <p:sldLayoutId id="2147483664" r:id="rId7"/>
    <p:sldLayoutId id="2147483685" r:id="rId8"/>
    <p:sldLayoutId id="2147483686" r:id="rId9"/>
    <p:sldLayoutId id="2147483687" r:id="rId10"/>
    <p:sldLayoutId id="2147483688" r:id="rId11"/>
    <p:sldLayoutId id="2147483689" r:id="rId12"/>
    <p:sldLayoutId id="2147483690" r:id="rId13"/>
    <p:sldLayoutId id="2147483666" r:id="rId14"/>
    <p:sldLayoutId id="2147483691" r:id="rId15"/>
  </p:sldLayoutIdLst>
  <p:transition spd="slow">
    <p:wipe/>
  </p:transition>
  <p:hf hdr="0"/>
  <p:txStyles>
    <p:titleStyle>
      <a:lvl1pPr algn="l" defTabSz="914400" rtl="0" eaLnBrk="1" latinLnBrk="0" hangingPunct="1">
        <a:lnSpc>
          <a:spcPct val="90000"/>
        </a:lnSpc>
        <a:spcBef>
          <a:spcPct val="0"/>
        </a:spcBef>
        <a:buNone/>
        <a:defRPr sz="2400" b="1" kern="1200" cap="all" spc="-20" baseline="0">
          <a:solidFill>
            <a:srgbClr val="10B69A"/>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bg2">
            <a:lumMod val="25000"/>
          </a:schemeClr>
        </a:buClr>
        <a:buSzPct val="100000"/>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400"/>
        </a:spcBef>
        <a:buClr>
          <a:schemeClr val="bg2">
            <a:lumMod val="25000"/>
          </a:schemeClr>
        </a:buClr>
        <a:buSzPct val="10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buClr>
          <a:schemeClr val="bg2">
            <a:lumMod val="25000"/>
          </a:schemeClr>
        </a:buClr>
        <a:buSzPct val="10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buClr>
          <a:schemeClr val="bg2">
            <a:lumMod val="25000"/>
          </a:schemeClr>
        </a:buClr>
        <a:buSzPct val="10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buClr>
          <a:schemeClr val="bg2">
            <a:lumMod val="25000"/>
          </a:schemeClr>
        </a:buClr>
        <a:buSzPct val="10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541" y="2921269"/>
            <a:ext cx="10740480" cy="1015462"/>
          </a:xfrm>
        </p:spPr>
        <p:txBody>
          <a:bodyPr/>
          <a:lstStyle/>
          <a:p>
            <a:r>
              <a:rPr lang="en-GB" dirty="0"/>
              <a:t>Emergency Saturation Decompression </a:t>
            </a:r>
            <a:br>
              <a:rPr lang="en-GB" dirty="0"/>
            </a:br>
            <a:endParaRPr lang="en-GB" sz="2400" dirty="0"/>
          </a:p>
        </p:txBody>
      </p:sp>
      <p:sp>
        <p:nvSpPr>
          <p:cNvPr id="3" name="Subtitle 2"/>
          <p:cNvSpPr>
            <a:spLocks noGrp="1"/>
          </p:cNvSpPr>
          <p:nvPr>
            <p:ph type="subTitle" idx="1"/>
          </p:nvPr>
        </p:nvSpPr>
        <p:spPr>
          <a:xfrm>
            <a:off x="634541" y="4766554"/>
            <a:ext cx="10740480" cy="1486162"/>
          </a:xfrm>
        </p:spPr>
        <p:txBody>
          <a:bodyPr/>
          <a:lstStyle/>
          <a:p>
            <a:pPr>
              <a:spcBef>
                <a:spcPts val="0"/>
              </a:spcBef>
            </a:pPr>
            <a:r>
              <a:rPr lang="fr-FR" dirty="0"/>
              <a:t>Dr Phil Bryson</a:t>
            </a:r>
          </a:p>
          <a:p>
            <a:pPr>
              <a:spcBef>
                <a:spcPts val="0"/>
              </a:spcBef>
            </a:pPr>
            <a:r>
              <a:rPr lang="fr-FR" dirty="0"/>
              <a:t>Dr Jean-Yves Massimelli</a:t>
            </a:r>
          </a:p>
          <a:p>
            <a:pPr>
              <a:spcBef>
                <a:spcPts val="0"/>
              </a:spcBef>
            </a:pPr>
            <a:r>
              <a:rPr lang="fr-FR" dirty="0"/>
              <a:t>Dr Luba Matity</a:t>
            </a:r>
          </a:p>
          <a:p>
            <a:pPr>
              <a:spcBef>
                <a:spcPts val="0"/>
              </a:spcBef>
            </a:pPr>
            <a:r>
              <a:rPr lang="fr-FR" dirty="0"/>
              <a:t>Dr Ajit Kulkarni</a:t>
            </a:r>
          </a:p>
          <a:p>
            <a:pPr>
              <a:spcBef>
                <a:spcPts val="0"/>
              </a:spcBef>
            </a:pPr>
            <a:r>
              <a:rPr lang="fr-FR" dirty="0"/>
              <a:t>Jean-Pierre Imbert 		</a:t>
            </a:r>
            <a:endParaRPr lang="en-GB" dirty="0"/>
          </a:p>
        </p:txBody>
      </p:sp>
      <p:pic>
        <p:nvPicPr>
          <p:cNvPr id="4" name="Picture 3">
            <a:extLst>
              <a:ext uri="{FF2B5EF4-FFF2-40B4-BE49-F238E27FC236}">
                <a16:creationId xmlns:a16="http://schemas.microsoft.com/office/drawing/2014/main" id="{CA2B254A-6021-F005-7049-AE9038ACC48E}"/>
              </a:ext>
            </a:extLst>
          </p:cNvPr>
          <p:cNvPicPr>
            <a:picLocks noChangeAspect="1"/>
          </p:cNvPicPr>
          <p:nvPr/>
        </p:nvPicPr>
        <p:blipFill>
          <a:blip r:embed="rId2"/>
          <a:stretch>
            <a:fillRect/>
          </a:stretch>
        </p:blipFill>
        <p:spPr>
          <a:xfrm>
            <a:off x="10652582" y="6114224"/>
            <a:ext cx="1444877" cy="743776"/>
          </a:xfrm>
          <a:prstGeom prst="rect">
            <a:avLst/>
          </a:prstGeom>
        </p:spPr>
      </p:pic>
    </p:spTree>
    <p:extLst>
      <p:ext uri="{BB962C8B-B14F-4D97-AF65-F5344CB8AC3E}">
        <p14:creationId xmlns:p14="http://schemas.microsoft.com/office/powerpoint/2010/main" val="3437473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00257" y="1802228"/>
            <a:ext cx="10752000" cy="3793029"/>
          </a:xfrm>
        </p:spPr>
        <p:txBody>
          <a:bodyPr/>
          <a:lstStyle/>
          <a:p>
            <a:r>
              <a:rPr lang="en-GB" sz="2400" dirty="0"/>
              <a:t>The divers were given 1000mg Aspirin each</a:t>
            </a:r>
          </a:p>
          <a:p>
            <a:endParaRPr lang="en-GB" sz="2400" dirty="0"/>
          </a:p>
          <a:p>
            <a:r>
              <a:rPr lang="en-GB" sz="2400" dirty="0"/>
              <a:t>1 litre of water per hour for each diver for the first few hours.</a:t>
            </a:r>
          </a:p>
          <a:p>
            <a:endParaRPr lang="en-GB" sz="2400" dirty="0"/>
          </a:p>
          <a:p>
            <a:r>
              <a:rPr lang="en-GB" sz="2400" dirty="0"/>
              <a:t>Regular spells on BIBS Therapeutic gas</a:t>
            </a:r>
          </a:p>
          <a:p>
            <a:endParaRPr lang="en-GB" sz="2400" dirty="0"/>
          </a:p>
          <a:p>
            <a:r>
              <a:rPr lang="en-GB" sz="2400" dirty="0"/>
              <a:t>Exercise (as far as possible) one at a time during decompression.</a:t>
            </a:r>
          </a:p>
          <a:p>
            <a:endParaRPr lang="en-GB" dirty="0"/>
          </a:p>
        </p:txBody>
      </p:sp>
      <p:sp>
        <p:nvSpPr>
          <p:cNvPr id="3" name="Title 2"/>
          <p:cNvSpPr>
            <a:spLocks noGrp="1"/>
          </p:cNvSpPr>
          <p:nvPr>
            <p:ph type="title"/>
          </p:nvPr>
        </p:nvSpPr>
        <p:spPr>
          <a:xfrm>
            <a:off x="654685" y="293915"/>
            <a:ext cx="8928001" cy="616127"/>
          </a:xfrm>
        </p:spPr>
        <p:txBody>
          <a:bodyPr>
            <a:normAutofit/>
          </a:bodyPr>
          <a:lstStyle/>
          <a:p>
            <a:r>
              <a:rPr lang="en-GB" sz="2800" cap="none" spc="0" dirty="0">
                <a:solidFill>
                  <a:srgbClr val="002060"/>
                </a:solidFill>
              </a:rPr>
              <a:t>Resolute accelerated saturation decompression</a:t>
            </a:r>
            <a:endParaRPr lang="en-GB" sz="2800" dirty="0">
              <a:solidFill>
                <a:srgbClr val="002060"/>
              </a:solidFill>
            </a:endParaRPr>
          </a:p>
        </p:txBody>
      </p:sp>
      <p:sp>
        <p:nvSpPr>
          <p:cNvPr id="4" name="Slide Number Placeholder 3"/>
          <p:cNvSpPr>
            <a:spLocks noGrp="1"/>
          </p:cNvSpPr>
          <p:nvPr>
            <p:ph type="sldNum" sz="quarter" idx="14"/>
          </p:nvPr>
        </p:nvSpPr>
        <p:spPr>
          <a:xfrm>
            <a:off x="11641508" y="6662145"/>
            <a:ext cx="394697" cy="108000"/>
          </a:xfrm>
        </p:spPr>
        <p:txBody>
          <a:bodyPr/>
          <a:lstStyle/>
          <a:p>
            <a:fld id="{27DF20C1-D6E3-4695-847A-1C99A8176CF5}" type="slidenum">
              <a:rPr lang="en-GB" smtClean="0"/>
              <a:pPr/>
              <a:t>10</a:t>
            </a:fld>
            <a:endParaRPr lang="en-GB" dirty="0"/>
          </a:p>
        </p:txBody>
      </p:sp>
    </p:spTree>
    <p:extLst>
      <p:ext uri="{BB962C8B-B14F-4D97-AF65-F5344CB8AC3E}">
        <p14:creationId xmlns:p14="http://schemas.microsoft.com/office/powerpoint/2010/main" val="3453004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730885" y="1715143"/>
            <a:ext cx="10752000" cy="4391743"/>
          </a:xfrm>
        </p:spPr>
        <p:txBody>
          <a:bodyPr/>
          <a:lstStyle/>
          <a:p>
            <a:r>
              <a:rPr lang="en-GB" sz="2400" dirty="0"/>
              <a:t>From 76msw to 55msw, the decompression rate was 7.6msw/hr. (Approx.)</a:t>
            </a:r>
          </a:p>
          <a:p>
            <a:endParaRPr lang="en-GB" sz="2400" dirty="0"/>
          </a:p>
          <a:p>
            <a:r>
              <a:rPr lang="en-GB" sz="2400" dirty="0"/>
              <a:t>From 55msw to 20msw, the decompression rate was 5msw/hr</a:t>
            </a:r>
          </a:p>
          <a:p>
            <a:endParaRPr lang="en-GB" sz="2400" dirty="0"/>
          </a:p>
          <a:p>
            <a:r>
              <a:rPr lang="en-GB" sz="2400" dirty="0"/>
              <a:t>Following a 3 hour and 35 minutes hold at 20 msw, the decompression was resumed and continued at a rate of 1msw/hr (60mins/msw) from 20 msw to 10 msw.  </a:t>
            </a:r>
          </a:p>
          <a:p>
            <a:endParaRPr lang="en-GB" sz="2400" dirty="0"/>
          </a:p>
          <a:p>
            <a:r>
              <a:rPr lang="en-GB" sz="2400" dirty="0"/>
              <a:t>Following a 5 hour hold period at 10 msw, the decompression was resumed at a rate of 0.5msw/hr (120mins/msw) till the surface and successfully completed</a:t>
            </a:r>
          </a:p>
          <a:p>
            <a:endParaRPr lang="en-GB" dirty="0"/>
          </a:p>
        </p:txBody>
      </p:sp>
      <p:sp>
        <p:nvSpPr>
          <p:cNvPr id="3" name="Title 2"/>
          <p:cNvSpPr>
            <a:spLocks noGrp="1"/>
          </p:cNvSpPr>
          <p:nvPr>
            <p:ph type="title"/>
          </p:nvPr>
        </p:nvSpPr>
        <p:spPr>
          <a:xfrm>
            <a:off x="730885" y="443050"/>
            <a:ext cx="8928001" cy="616127"/>
          </a:xfrm>
        </p:spPr>
        <p:txBody>
          <a:bodyPr>
            <a:normAutofit/>
          </a:bodyPr>
          <a:lstStyle/>
          <a:p>
            <a:r>
              <a:rPr lang="en-GB" sz="2800" cap="none" spc="0" dirty="0">
                <a:solidFill>
                  <a:srgbClr val="002060"/>
                </a:solidFill>
              </a:rPr>
              <a:t>Resolute accelerated saturation decompression</a:t>
            </a:r>
            <a:endParaRPr lang="en-GB" sz="2800" dirty="0">
              <a:solidFill>
                <a:srgbClr val="002060"/>
              </a:solidFill>
            </a:endParaRPr>
          </a:p>
        </p:txBody>
      </p:sp>
      <p:sp>
        <p:nvSpPr>
          <p:cNvPr id="4" name="Slide Number Placeholder 3"/>
          <p:cNvSpPr>
            <a:spLocks noGrp="1"/>
          </p:cNvSpPr>
          <p:nvPr>
            <p:ph type="sldNum" sz="quarter" idx="14"/>
          </p:nvPr>
        </p:nvSpPr>
        <p:spPr>
          <a:xfrm>
            <a:off x="11670691" y="6652417"/>
            <a:ext cx="394697" cy="108000"/>
          </a:xfrm>
        </p:spPr>
        <p:txBody>
          <a:bodyPr/>
          <a:lstStyle/>
          <a:p>
            <a:fld id="{27DF20C1-D6E3-4695-847A-1C99A8176CF5}" type="slidenum">
              <a:rPr lang="en-GB" smtClean="0"/>
              <a:pPr/>
              <a:t>11</a:t>
            </a:fld>
            <a:endParaRPr lang="en-GB" dirty="0"/>
          </a:p>
        </p:txBody>
      </p:sp>
    </p:spTree>
    <p:extLst>
      <p:ext uri="{BB962C8B-B14F-4D97-AF65-F5344CB8AC3E}">
        <p14:creationId xmlns:p14="http://schemas.microsoft.com/office/powerpoint/2010/main" val="1906308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GB" dirty="0"/>
          </a:p>
        </p:txBody>
      </p:sp>
      <p:sp>
        <p:nvSpPr>
          <p:cNvPr id="3" name="Title 2"/>
          <p:cNvSpPr>
            <a:spLocks noGrp="1"/>
          </p:cNvSpPr>
          <p:nvPr>
            <p:ph type="title"/>
          </p:nvPr>
        </p:nvSpPr>
        <p:spPr>
          <a:xfrm>
            <a:off x="720000" y="58622"/>
            <a:ext cx="8928001" cy="616127"/>
          </a:xfrm>
        </p:spPr>
        <p:txBody>
          <a:bodyPr>
            <a:normAutofit/>
          </a:bodyPr>
          <a:lstStyle/>
          <a:p>
            <a:r>
              <a:rPr lang="fr-FR" sz="2800" b="0" cap="none" spc="0" dirty="0" err="1">
                <a:solidFill>
                  <a:srgbClr val="002060"/>
                </a:solidFill>
              </a:rPr>
              <a:t>Comparison</a:t>
            </a:r>
            <a:r>
              <a:rPr lang="fr-FR" sz="2800" b="0" cap="none" spc="0" dirty="0">
                <a:solidFill>
                  <a:srgbClr val="002060"/>
                </a:solidFill>
              </a:rPr>
              <a:t> of the </a:t>
            </a:r>
            <a:r>
              <a:rPr lang="fr-FR" sz="2800" b="0" cap="none" spc="0" dirty="0" err="1">
                <a:solidFill>
                  <a:srgbClr val="002060"/>
                </a:solidFill>
              </a:rPr>
              <a:t>depth</a:t>
            </a:r>
            <a:r>
              <a:rPr lang="fr-FR" sz="2800" b="0" cap="none" spc="0" dirty="0">
                <a:solidFill>
                  <a:srgbClr val="002060"/>
                </a:solidFill>
              </a:rPr>
              <a:t> time </a:t>
            </a:r>
            <a:r>
              <a:rPr lang="fr-FR" sz="2800" b="0" cap="none" spc="0" dirty="0" err="1">
                <a:solidFill>
                  <a:srgbClr val="002060"/>
                </a:solidFill>
              </a:rPr>
              <a:t>diagram</a:t>
            </a:r>
            <a:endParaRPr lang="en-GB" sz="2800" dirty="0">
              <a:solidFill>
                <a:srgbClr val="002060"/>
              </a:solidFill>
            </a:endParaRPr>
          </a:p>
        </p:txBody>
      </p:sp>
      <p:sp>
        <p:nvSpPr>
          <p:cNvPr id="4" name="Slide Number Placeholder 3"/>
          <p:cNvSpPr>
            <a:spLocks noGrp="1"/>
          </p:cNvSpPr>
          <p:nvPr>
            <p:ph type="sldNum" sz="quarter" idx="14"/>
          </p:nvPr>
        </p:nvSpPr>
        <p:spPr>
          <a:xfrm>
            <a:off x="11651236" y="6642689"/>
            <a:ext cx="394697" cy="108000"/>
          </a:xfrm>
        </p:spPr>
        <p:txBody>
          <a:bodyPr/>
          <a:lstStyle/>
          <a:p>
            <a:fld id="{27DF20C1-D6E3-4695-847A-1C99A8176CF5}" type="slidenum">
              <a:rPr lang="en-GB" smtClean="0"/>
              <a:pPr/>
              <a:t>12</a:t>
            </a:fld>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56" y="766286"/>
            <a:ext cx="8651649" cy="609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648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GB" dirty="0"/>
          </a:p>
        </p:txBody>
      </p:sp>
      <p:sp>
        <p:nvSpPr>
          <p:cNvPr id="3" name="Title 2"/>
          <p:cNvSpPr>
            <a:spLocks noGrp="1"/>
          </p:cNvSpPr>
          <p:nvPr>
            <p:ph type="title"/>
          </p:nvPr>
        </p:nvSpPr>
        <p:spPr>
          <a:xfrm>
            <a:off x="665570" y="152401"/>
            <a:ext cx="8928001" cy="616127"/>
          </a:xfrm>
        </p:spPr>
        <p:txBody>
          <a:bodyPr>
            <a:normAutofit/>
          </a:bodyPr>
          <a:lstStyle/>
          <a:p>
            <a:r>
              <a:rPr lang="en-GB" sz="2800" cap="none" spc="0" dirty="0">
                <a:solidFill>
                  <a:srgbClr val="002060"/>
                </a:solidFill>
                <a:latin typeface="Calibri" panose="020F0502020204030204" pitchFamily="34" charset="0"/>
                <a:cs typeface="Calibri" panose="020F0502020204030204" pitchFamily="34" charset="0"/>
              </a:rPr>
              <a:t>Resolute emergency decompression</a:t>
            </a:r>
            <a:endParaRPr lang="en-GB" sz="2800" dirty="0">
              <a:solidFill>
                <a:srgbClr val="00206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4"/>
          </p:nvPr>
        </p:nvSpPr>
        <p:spPr>
          <a:xfrm>
            <a:off x="11651236" y="6662145"/>
            <a:ext cx="394697" cy="108000"/>
          </a:xfrm>
        </p:spPr>
        <p:txBody>
          <a:bodyPr/>
          <a:lstStyle/>
          <a:p>
            <a:fld id="{27DF20C1-D6E3-4695-847A-1C99A8176CF5}" type="slidenum">
              <a:rPr lang="en-GB" smtClean="0"/>
              <a:pPr/>
              <a:t>13</a:t>
            </a:fld>
            <a:endParaRPr lang="en-GB" dirty="0"/>
          </a:p>
        </p:txBody>
      </p:sp>
      <p:pic>
        <p:nvPicPr>
          <p:cNvPr id="8" name="Picture 7" descr="Chart, bar chart, histogram">
            <a:extLst>
              <a:ext uri="{FF2B5EF4-FFF2-40B4-BE49-F238E27FC236}">
                <a16:creationId xmlns:a16="http://schemas.microsoft.com/office/drawing/2014/main" id="{9BC0E948-4F44-B4C5-2816-0C1DB803E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26" y="768528"/>
            <a:ext cx="10485678" cy="5692225"/>
          </a:xfrm>
          <a:prstGeom prst="rect">
            <a:avLst/>
          </a:prstGeom>
        </p:spPr>
      </p:pic>
      <p:sp>
        <p:nvSpPr>
          <p:cNvPr id="9" name="TextBox 8">
            <a:extLst>
              <a:ext uri="{FF2B5EF4-FFF2-40B4-BE49-F238E27FC236}">
                <a16:creationId xmlns:a16="http://schemas.microsoft.com/office/drawing/2014/main" id="{5E2FED43-3ECE-6C6B-A412-B83E17E16D4D}"/>
              </a:ext>
            </a:extLst>
          </p:cNvPr>
          <p:cNvSpPr txBox="1"/>
          <p:nvPr/>
        </p:nvSpPr>
        <p:spPr>
          <a:xfrm>
            <a:off x="4713613" y="1339578"/>
            <a:ext cx="2241704" cy="369332"/>
          </a:xfrm>
          <a:prstGeom prst="rect">
            <a:avLst/>
          </a:prstGeom>
          <a:noFill/>
        </p:spPr>
        <p:txBody>
          <a:bodyPr wrap="none" rtlCol="0">
            <a:spAutoFit/>
          </a:bodyPr>
          <a:lstStyle/>
          <a:p>
            <a:r>
              <a:rPr lang="en-GB" dirty="0">
                <a:solidFill>
                  <a:schemeClr val="accent3">
                    <a:lumMod val="50000"/>
                  </a:schemeClr>
                </a:solidFill>
              </a:rPr>
              <a:t>UPTDs – approx. 1300</a:t>
            </a:r>
          </a:p>
        </p:txBody>
      </p:sp>
    </p:spTree>
    <p:extLst>
      <p:ext uri="{BB962C8B-B14F-4D97-AF65-F5344CB8AC3E}">
        <p14:creationId xmlns:p14="http://schemas.microsoft.com/office/powerpoint/2010/main" val="2774211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102543" y="1519200"/>
            <a:ext cx="9804943" cy="4391743"/>
          </a:xfrm>
        </p:spPr>
        <p:txBody>
          <a:bodyPr/>
          <a:lstStyle/>
          <a:p>
            <a:r>
              <a:rPr lang="en-GB" sz="2400" dirty="0"/>
              <a:t>Back up chamber/facilities?</a:t>
            </a:r>
          </a:p>
          <a:p>
            <a:endParaRPr lang="en-GB" sz="1200" dirty="0"/>
          </a:p>
          <a:p>
            <a:r>
              <a:rPr lang="en-GB" sz="2400" dirty="0"/>
              <a:t>Weather?</a:t>
            </a:r>
          </a:p>
          <a:p>
            <a:endParaRPr lang="en-GB" sz="1200" dirty="0"/>
          </a:p>
          <a:p>
            <a:r>
              <a:rPr lang="en-GB" sz="2400" dirty="0"/>
              <a:t>Other resources ?</a:t>
            </a:r>
          </a:p>
          <a:p>
            <a:endParaRPr lang="en-GB" sz="1200" dirty="0"/>
          </a:p>
          <a:p>
            <a:r>
              <a:rPr lang="en-GB" sz="2400" dirty="0"/>
              <a:t>1 ATA plane on standby in Singapore</a:t>
            </a:r>
          </a:p>
          <a:p>
            <a:endParaRPr lang="en-GB" sz="2400" dirty="0"/>
          </a:p>
          <a:p>
            <a:r>
              <a:rPr lang="en-GB" sz="2400" dirty="0"/>
              <a:t>Post event psychological support</a:t>
            </a:r>
          </a:p>
          <a:p>
            <a:endParaRPr lang="en-GB" dirty="0"/>
          </a:p>
        </p:txBody>
      </p:sp>
      <p:sp>
        <p:nvSpPr>
          <p:cNvPr id="3" name="Title 2"/>
          <p:cNvSpPr>
            <a:spLocks noGrp="1"/>
          </p:cNvSpPr>
          <p:nvPr>
            <p:ph type="title"/>
          </p:nvPr>
        </p:nvSpPr>
        <p:spPr>
          <a:xfrm>
            <a:off x="1102543" y="415019"/>
            <a:ext cx="7867468" cy="616127"/>
          </a:xfrm>
        </p:spPr>
        <p:txBody>
          <a:bodyPr>
            <a:normAutofit/>
          </a:bodyPr>
          <a:lstStyle/>
          <a:p>
            <a:r>
              <a:rPr lang="en-GB" sz="2800" cap="none" spc="0" dirty="0">
                <a:solidFill>
                  <a:srgbClr val="002060"/>
                </a:solidFill>
              </a:rPr>
              <a:t>Other issues here</a:t>
            </a:r>
            <a:endParaRPr lang="en-GB" sz="2800" dirty="0">
              <a:solidFill>
                <a:srgbClr val="002060"/>
              </a:solidFill>
            </a:endParaRPr>
          </a:p>
        </p:txBody>
      </p:sp>
      <p:sp>
        <p:nvSpPr>
          <p:cNvPr id="4" name="Slide Number Placeholder 3"/>
          <p:cNvSpPr>
            <a:spLocks noGrp="1"/>
          </p:cNvSpPr>
          <p:nvPr>
            <p:ph type="sldNum" sz="quarter" idx="14"/>
          </p:nvPr>
        </p:nvSpPr>
        <p:spPr>
          <a:xfrm>
            <a:off x="11602597" y="6681600"/>
            <a:ext cx="394697" cy="108000"/>
          </a:xfrm>
        </p:spPr>
        <p:txBody>
          <a:bodyPr/>
          <a:lstStyle/>
          <a:p>
            <a:fld id="{27DF20C1-D6E3-4695-847A-1C99A8176CF5}" type="slidenum">
              <a:rPr lang="en-GB" smtClean="0"/>
              <a:pPr/>
              <a:t>14</a:t>
            </a:fld>
            <a:endParaRPr lang="en-GB" dirty="0"/>
          </a:p>
        </p:txBody>
      </p:sp>
    </p:spTree>
    <p:extLst>
      <p:ext uri="{BB962C8B-B14F-4D97-AF65-F5344CB8AC3E}">
        <p14:creationId xmlns:p14="http://schemas.microsoft.com/office/powerpoint/2010/main" val="1471921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76457" y="1726028"/>
            <a:ext cx="10752000" cy="3446047"/>
          </a:xfrm>
        </p:spPr>
        <p:txBody>
          <a:bodyPr/>
          <a:lstStyle/>
          <a:p>
            <a:r>
              <a:rPr lang="en-GB" sz="2400" dirty="0"/>
              <a:t>It appeared that there was very little documentation of lessons learnt from previous events.</a:t>
            </a:r>
          </a:p>
          <a:p>
            <a:pPr lvl="1"/>
            <a:r>
              <a:rPr lang="en-GB" sz="2400" dirty="0"/>
              <a:t>Why?</a:t>
            </a:r>
          </a:p>
          <a:p>
            <a:pPr lvl="1"/>
            <a:r>
              <a:rPr lang="en-GB" sz="2400" dirty="0"/>
              <a:t>Where do advisors and indeed the team go to find guidance?</a:t>
            </a:r>
          </a:p>
          <a:p>
            <a:pPr lvl="1"/>
            <a:r>
              <a:rPr lang="en-GB" sz="2400" dirty="0"/>
              <a:t>Where do advisors go to find lesson from the past?</a:t>
            </a:r>
          </a:p>
          <a:p>
            <a:pPr lvl="1"/>
            <a:endParaRPr lang="en-GB" sz="2400" dirty="0"/>
          </a:p>
          <a:p>
            <a:r>
              <a:rPr lang="en-GB" sz="2400" dirty="0"/>
              <a:t>The DMAC report 2011 was clearly helpful but…</a:t>
            </a:r>
          </a:p>
        </p:txBody>
      </p:sp>
      <p:sp>
        <p:nvSpPr>
          <p:cNvPr id="3" name="Title 2"/>
          <p:cNvSpPr>
            <a:spLocks noGrp="1"/>
          </p:cNvSpPr>
          <p:nvPr>
            <p:ph type="title"/>
          </p:nvPr>
        </p:nvSpPr>
        <p:spPr>
          <a:xfrm>
            <a:off x="676457" y="468086"/>
            <a:ext cx="6642826" cy="616127"/>
          </a:xfrm>
        </p:spPr>
        <p:txBody>
          <a:bodyPr>
            <a:normAutofit/>
          </a:bodyPr>
          <a:lstStyle/>
          <a:p>
            <a:r>
              <a:rPr lang="en-GB" sz="2800" cap="none" spc="0" dirty="0">
                <a:solidFill>
                  <a:srgbClr val="002060"/>
                </a:solidFill>
              </a:rPr>
              <a:t>Other issues here</a:t>
            </a:r>
            <a:endParaRPr lang="en-GB" sz="2800" dirty="0">
              <a:solidFill>
                <a:srgbClr val="002060"/>
              </a:solidFill>
            </a:endParaRPr>
          </a:p>
        </p:txBody>
      </p:sp>
      <p:sp>
        <p:nvSpPr>
          <p:cNvPr id="4" name="Slide Number Placeholder 3"/>
          <p:cNvSpPr>
            <a:spLocks noGrp="1"/>
          </p:cNvSpPr>
          <p:nvPr>
            <p:ph type="sldNum" sz="quarter" idx="14"/>
          </p:nvPr>
        </p:nvSpPr>
        <p:spPr/>
        <p:txBody>
          <a:bodyPr/>
          <a:lstStyle/>
          <a:p>
            <a:fld id="{27DF20C1-D6E3-4695-847A-1C99A8176CF5}" type="slidenum">
              <a:rPr lang="en-GB" smtClean="0"/>
              <a:pPr/>
              <a:t>15</a:t>
            </a:fld>
            <a:endParaRPr lang="en-GB" dirty="0"/>
          </a:p>
        </p:txBody>
      </p:sp>
    </p:spTree>
    <p:extLst>
      <p:ext uri="{BB962C8B-B14F-4D97-AF65-F5344CB8AC3E}">
        <p14:creationId xmlns:p14="http://schemas.microsoft.com/office/powerpoint/2010/main" val="21409289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834D4-52E7-5EFA-D32A-9931F5FBC559}"/>
              </a:ext>
            </a:extLst>
          </p:cNvPr>
          <p:cNvPicPr>
            <a:picLocks noChangeAspect="1"/>
          </p:cNvPicPr>
          <p:nvPr/>
        </p:nvPicPr>
        <p:blipFill>
          <a:blip r:embed="rId2"/>
          <a:stretch>
            <a:fillRect/>
          </a:stretch>
        </p:blipFill>
        <p:spPr>
          <a:xfrm>
            <a:off x="5635712" y="3121125"/>
            <a:ext cx="920576" cy="615749"/>
          </a:xfrm>
          <a:prstGeom prst="rect">
            <a:avLst/>
          </a:prstGeom>
        </p:spPr>
      </p:pic>
      <p:sp>
        <p:nvSpPr>
          <p:cNvPr id="4" name="Slide Number Placeholder 3"/>
          <p:cNvSpPr>
            <a:spLocks noGrp="1"/>
          </p:cNvSpPr>
          <p:nvPr>
            <p:ph type="sldNum" sz="quarter" idx="14"/>
          </p:nvPr>
        </p:nvSpPr>
        <p:spPr>
          <a:xfrm>
            <a:off x="11651236" y="6652417"/>
            <a:ext cx="394697" cy="108000"/>
          </a:xfrm>
        </p:spPr>
        <p:txBody>
          <a:bodyPr/>
          <a:lstStyle/>
          <a:p>
            <a:fld id="{27DF20C1-D6E3-4695-847A-1C99A8176CF5}" type="slidenum">
              <a:rPr lang="en-GB" smtClean="0"/>
              <a:pPr/>
              <a:t>16</a:t>
            </a:fld>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146" y="0"/>
            <a:ext cx="762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91271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36303" y="1166775"/>
            <a:ext cx="4959622" cy="5220000"/>
          </a:xfrm>
        </p:spPr>
        <p:txBody>
          <a:bodyPr/>
          <a:lstStyle/>
          <a:p>
            <a:pPr marL="0" indent="0">
              <a:buNone/>
            </a:pPr>
            <a:r>
              <a:rPr lang="en-GB" sz="2400" dirty="0"/>
              <a:t>One afternoon in the Bombay High Field, India in 2005, during a medevac procedure in a rising tropical storm, a diving support vessel, the S. Suraksha, collided with the drilling rig, suddenly  - </a:t>
            </a:r>
            <a:br>
              <a:rPr lang="en-GB" dirty="0"/>
            </a:br>
            <a:endParaRPr lang="en-GB" dirty="0"/>
          </a:p>
        </p:txBody>
      </p:sp>
      <p:sp>
        <p:nvSpPr>
          <p:cNvPr id="3" name="Title 2"/>
          <p:cNvSpPr>
            <a:spLocks noGrp="1"/>
          </p:cNvSpPr>
          <p:nvPr>
            <p:ph type="title"/>
          </p:nvPr>
        </p:nvSpPr>
        <p:spPr>
          <a:xfrm>
            <a:off x="698228" y="217715"/>
            <a:ext cx="8928001" cy="616127"/>
          </a:xfrm>
        </p:spPr>
        <p:txBody>
          <a:bodyPr>
            <a:normAutofit/>
          </a:bodyPr>
          <a:lstStyle/>
          <a:p>
            <a:pPr lvl="0" defTabSz="457200">
              <a:lnSpc>
                <a:spcPct val="100000"/>
              </a:lnSpc>
              <a:spcBef>
                <a:spcPts val="0"/>
              </a:spcBef>
            </a:pPr>
            <a:r>
              <a:rPr lang="en-GB" cap="none" spc="0" dirty="0">
                <a:solidFill>
                  <a:srgbClr val="002060"/>
                </a:solidFill>
                <a:ea typeface="+mn-ea"/>
                <a:cs typeface="+mn-cs"/>
              </a:rPr>
              <a:t>In retrospect there was another example</a:t>
            </a:r>
            <a:endParaRPr lang="en-GB" dirty="0">
              <a:solidFill>
                <a:srgbClr val="002060"/>
              </a:solidFill>
            </a:endParaRPr>
          </a:p>
        </p:txBody>
      </p:sp>
      <p:sp>
        <p:nvSpPr>
          <p:cNvPr id="4" name="Slide Number Placeholder 3"/>
          <p:cNvSpPr>
            <a:spLocks noGrp="1"/>
          </p:cNvSpPr>
          <p:nvPr>
            <p:ph type="sldNum" sz="quarter" idx="14"/>
          </p:nvPr>
        </p:nvSpPr>
        <p:spPr>
          <a:xfrm>
            <a:off x="11622053" y="6665707"/>
            <a:ext cx="394697" cy="108000"/>
          </a:xfrm>
        </p:spPr>
        <p:txBody>
          <a:bodyPr/>
          <a:lstStyle/>
          <a:p>
            <a:fld id="{27DF20C1-D6E3-4695-847A-1C99A8176CF5}" type="slidenum">
              <a:rPr lang="en-GB" smtClean="0"/>
              <a:pPr/>
              <a:t>17</a:t>
            </a:fld>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143" y="1306902"/>
            <a:ext cx="6585857" cy="493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6303" y="3168881"/>
            <a:ext cx="4452258" cy="3077766"/>
          </a:xfrm>
          <a:prstGeom prst="rect">
            <a:avLst/>
          </a:prstGeom>
          <a:noFill/>
        </p:spPr>
        <p:txBody>
          <a:bodyPr wrap="square" rtlCol="0">
            <a:spAutoFit/>
          </a:bodyPr>
          <a:lstStyle/>
          <a:p>
            <a:br>
              <a:rPr lang="en-GB" dirty="0"/>
            </a:br>
            <a:r>
              <a:rPr lang="en-GB" sz="2400" dirty="0"/>
              <a:t>Both set on fire. </a:t>
            </a:r>
            <a:br>
              <a:rPr lang="en-GB" sz="2400" dirty="0"/>
            </a:br>
            <a:r>
              <a:rPr lang="en-GB" sz="2400" dirty="0"/>
              <a:t>DSV drifted off and listing.  </a:t>
            </a:r>
            <a:r>
              <a:rPr lang="en-GB" sz="2800" dirty="0"/>
              <a:t>	</a:t>
            </a:r>
            <a:br>
              <a:rPr lang="en-GB" sz="2800" dirty="0"/>
            </a:br>
            <a:r>
              <a:rPr lang="en-GB" sz="2400" dirty="0"/>
              <a:t>“Abandon ship”</a:t>
            </a:r>
            <a:br>
              <a:rPr lang="en-GB" sz="2400" dirty="0"/>
            </a:br>
            <a:br>
              <a:rPr lang="en-GB" sz="2800" dirty="0"/>
            </a:br>
            <a:r>
              <a:rPr lang="en-GB" sz="2400" dirty="0"/>
              <a:t>BUT 6 divers still in saturation system at c.70msw.</a:t>
            </a:r>
            <a:br>
              <a:rPr lang="en-GB" sz="2400" dirty="0"/>
            </a:br>
            <a:endParaRPr lang="en-GB" sz="2400" dirty="0"/>
          </a:p>
        </p:txBody>
      </p:sp>
    </p:spTree>
    <p:extLst>
      <p:ext uri="{BB962C8B-B14F-4D97-AF65-F5344CB8AC3E}">
        <p14:creationId xmlns:p14="http://schemas.microsoft.com/office/powerpoint/2010/main" val="4088036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3542" y="217716"/>
            <a:ext cx="8928001" cy="616127"/>
          </a:xfrm>
        </p:spPr>
        <p:txBody>
          <a:bodyPr>
            <a:normAutofit/>
          </a:bodyPr>
          <a:lstStyle/>
          <a:p>
            <a:r>
              <a:rPr lang="en-GB" sz="2800" cap="none" spc="0" dirty="0">
                <a:solidFill>
                  <a:srgbClr val="002060"/>
                </a:solidFill>
              </a:rPr>
              <a:t>S. Suraksha, Bombay High Field, India</a:t>
            </a:r>
            <a:endParaRPr lang="en-GB" sz="2800" dirty="0">
              <a:solidFill>
                <a:srgbClr val="002060"/>
              </a:solidFill>
            </a:endParaRPr>
          </a:p>
        </p:txBody>
      </p:sp>
      <p:sp>
        <p:nvSpPr>
          <p:cNvPr id="4" name="Slide Number Placeholder 3"/>
          <p:cNvSpPr>
            <a:spLocks noGrp="1"/>
          </p:cNvSpPr>
          <p:nvPr>
            <p:ph type="sldNum" sz="quarter" idx="14"/>
          </p:nvPr>
        </p:nvSpPr>
        <p:spPr/>
        <p:txBody>
          <a:bodyPr/>
          <a:lstStyle/>
          <a:p>
            <a:fld id="{27DF20C1-D6E3-4695-847A-1C99A8176CF5}" type="slidenum">
              <a:rPr lang="en-GB" smtClean="0"/>
              <a:pPr/>
              <a:t>18</a:t>
            </a:fld>
            <a:endParaRPr lang="en-GB" dirty="0"/>
          </a:p>
        </p:txBody>
      </p:sp>
      <p:sp>
        <p:nvSpPr>
          <p:cNvPr id="5" name="Title 1"/>
          <p:cNvSpPr>
            <a:spLocks noGrp="1"/>
          </p:cNvSpPr>
          <p:nvPr>
            <p:ph type="body" sz="quarter" idx="15"/>
          </p:nvPr>
        </p:nvSpPr>
        <p:spPr>
          <a:xfrm>
            <a:off x="578486" y="1062000"/>
            <a:ext cx="10752000" cy="5220000"/>
          </a:xfrm>
        </p:spPr>
        <p:txBody>
          <a:bodyPr>
            <a:normAutofit/>
          </a:bodyPr>
          <a:lstStyle/>
          <a:p>
            <a:pPr algn="l"/>
            <a:r>
              <a:rPr lang="en-GB" sz="2400" dirty="0"/>
              <a:t>LIFEBOAT WAS NOT HABITABLE 				</a:t>
            </a:r>
            <a:br>
              <a:rPr lang="en-GB" sz="2400" dirty="0"/>
            </a:br>
            <a:r>
              <a:rPr lang="en-GB" sz="2400" dirty="0"/>
              <a:t>(too hot) </a:t>
            </a:r>
            <a:br>
              <a:rPr lang="en-GB" sz="2400" dirty="0"/>
            </a:br>
            <a:r>
              <a:rPr lang="en-GB" sz="2400" dirty="0"/>
              <a:t>and divers had to return to </a:t>
            </a:r>
            <a:r>
              <a:rPr lang="en-GB" sz="2400" b="1" dirty="0"/>
              <a:t>deck chamber at 70 m</a:t>
            </a:r>
          </a:p>
          <a:p>
            <a:pPr algn="l"/>
            <a:endParaRPr lang="en-GB" sz="2400" dirty="0"/>
          </a:p>
          <a:p>
            <a:pPr algn="l"/>
            <a:r>
              <a:rPr lang="en-GB" sz="2400" dirty="0"/>
              <a:t>Surface crew was driven away by flames.</a:t>
            </a:r>
          </a:p>
          <a:p>
            <a:pPr marL="0" indent="0" algn="l">
              <a:buNone/>
            </a:pPr>
            <a:r>
              <a:rPr lang="en-GB" sz="2400" dirty="0"/>
              <a:t>  </a:t>
            </a:r>
          </a:p>
          <a:p>
            <a:pPr algn="l"/>
            <a:r>
              <a:rPr lang="en-GB" sz="2400" dirty="0"/>
              <a:t>DSV was abandoned.   </a:t>
            </a:r>
          </a:p>
          <a:p>
            <a:pPr algn="l"/>
            <a:endParaRPr lang="en-GB" sz="2400" dirty="0"/>
          </a:p>
          <a:p>
            <a:pPr algn="l"/>
            <a:r>
              <a:rPr lang="en-GB" sz="2400" dirty="0"/>
              <a:t>Then   -  loss of all power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1399" y="2743201"/>
            <a:ext cx="549060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B3FE3418-1061-B04A-628B-FC2A3C0A3C78}"/>
              </a:ext>
            </a:extLst>
          </p:cNvPr>
          <p:cNvSpPr/>
          <p:nvPr/>
        </p:nvSpPr>
        <p:spPr>
          <a:xfrm>
            <a:off x="9153525" y="3514725"/>
            <a:ext cx="1047750" cy="952499"/>
          </a:xfrm>
          <a:prstGeom prst="ellipse">
            <a:avLst/>
          </a:prstGeom>
          <a:noFill/>
          <a:ln w="1905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101235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500"/>
                                        <p:tgtEl>
                                          <p:spTgt spid="717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6ABE4D-F7A2-2AA7-9FF0-41202801BE81}"/>
              </a:ext>
            </a:extLst>
          </p:cNvPr>
          <p:cNvSpPr>
            <a:spLocks noGrp="1"/>
          </p:cNvSpPr>
          <p:nvPr>
            <p:ph type="body" sz="quarter" idx="15"/>
          </p:nvPr>
        </p:nvSpPr>
        <p:spPr/>
        <p:txBody>
          <a:bodyPr/>
          <a:lstStyle/>
          <a:p>
            <a:r>
              <a:rPr lang="en-GB" sz="2400" dirty="0"/>
              <a:t>J-Y Massimelli and PB were determined to publish</a:t>
            </a:r>
          </a:p>
          <a:p>
            <a:pPr lvl="1"/>
            <a:r>
              <a:rPr lang="en-GB" sz="2400" dirty="0"/>
              <a:t>The story of the Resolute</a:t>
            </a:r>
          </a:p>
          <a:p>
            <a:pPr lvl="1"/>
            <a:r>
              <a:rPr lang="en-GB" sz="2400" dirty="0"/>
              <a:t>The evidence of other such situations</a:t>
            </a:r>
          </a:p>
          <a:p>
            <a:pPr lvl="1"/>
            <a:r>
              <a:rPr lang="en-GB" sz="2400" dirty="0"/>
              <a:t>A review </a:t>
            </a:r>
            <a:r>
              <a:rPr lang="en-GB" sz="2400"/>
              <a:t>of published </a:t>
            </a:r>
            <a:r>
              <a:rPr lang="en-GB" sz="2400" dirty="0"/>
              <a:t>emergency deco tables</a:t>
            </a:r>
          </a:p>
          <a:p>
            <a:pPr lvl="1"/>
            <a:r>
              <a:rPr lang="en-GB" sz="2400" dirty="0"/>
              <a:t>An analysis of the incidents that may then prove useful to others</a:t>
            </a:r>
          </a:p>
          <a:p>
            <a:pPr lvl="1"/>
            <a:r>
              <a:rPr lang="en-GB" sz="2400" dirty="0"/>
              <a:t>The concept of Lessons learnt and not lost</a:t>
            </a:r>
          </a:p>
          <a:p>
            <a:pPr lvl="1"/>
            <a:endParaRPr lang="en-GB" dirty="0"/>
          </a:p>
          <a:p>
            <a:r>
              <a:rPr lang="en-GB" sz="2400" dirty="0"/>
              <a:t>This took many years…. </a:t>
            </a:r>
          </a:p>
          <a:p>
            <a:pPr lvl="1"/>
            <a:r>
              <a:rPr lang="en-GB" sz="2400" dirty="0"/>
              <a:t>Finally, we published peer reviewed paper for all to access</a:t>
            </a:r>
          </a:p>
          <a:p>
            <a:pPr lvl="1"/>
            <a:r>
              <a:rPr lang="en-GB" sz="2400" dirty="0"/>
              <a:t>2013 to Dec 2022 – almost 10 years..</a:t>
            </a:r>
          </a:p>
          <a:p>
            <a:pPr lvl="1"/>
            <a:r>
              <a:rPr lang="en-GB" sz="2400" dirty="0"/>
              <a:t>And of course …… we linked with others </a:t>
            </a:r>
          </a:p>
        </p:txBody>
      </p:sp>
      <p:sp>
        <p:nvSpPr>
          <p:cNvPr id="3" name="Title 2">
            <a:extLst>
              <a:ext uri="{FF2B5EF4-FFF2-40B4-BE49-F238E27FC236}">
                <a16:creationId xmlns:a16="http://schemas.microsoft.com/office/drawing/2014/main" id="{024197CE-250F-2BAB-A4D8-599CEFC0CB6D}"/>
              </a:ext>
            </a:extLst>
          </p:cNvPr>
          <p:cNvSpPr>
            <a:spLocks noGrp="1"/>
          </p:cNvSpPr>
          <p:nvPr>
            <p:ph type="title"/>
          </p:nvPr>
        </p:nvSpPr>
        <p:spPr>
          <a:xfrm>
            <a:off x="720000" y="267936"/>
            <a:ext cx="8928001" cy="616127"/>
          </a:xfrm>
        </p:spPr>
        <p:txBody>
          <a:bodyPr>
            <a:normAutofit/>
          </a:bodyPr>
          <a:lstStyle/>
          <a:p>
            <a:r>
              <a:rPr lang="en-GB" sz="2800" dirty="0">
                <a:solidFill>
                  <a:srgbClr val="002060"/>
                </a:solidFill>
              </a:rPr>
              <a:t>The concept of a peer reviewed paper</a:t>
            </a:r>
          </a:p>
        </p:txBody>
      </p:sp>
      <p:sp>
        <p:nvSpPr>
          <p:cNvPr id="4" name="Slide Number Placeholder 3">
            <a:extLst>
              <a:ext uri="{FF2B5EF4-FFF2-40B4-BE49-F238E27FC236}">
                <a16:creationId xmlns:a16="http://schemas.microsoft.com/office/drawing/2014/main" id="{7CFB5B01-23B8-0F2A-55BF-A20936E56CA7}"/>
              </a:ext>
            </a:extLst>
          </p:cNvPr>
          <p:cNvSpPr>
            <a:spLocks noGrp="1"/>
          </p:cNvSpPr>
          <p:nvPr>
            <p:ph type="sldNum" sz="quarter" idx="14"/>
          </p:nvPr>
        </p:nvSpPr>
        <p:spPr>
          <a:xfrm>
            <a:off x="11602598" y="6642689"/>
            <a:ext cx="394697" cy="108000"/>
          </a:xfrm>
        </p:spPr>
        <p:txBody>
          <a:bodyPr/>
          <a:lstStyle/>
          <a:p>
            <a:fld id="{27DF20C1-D6E3-4695-847A-1C99A8176CF5}" type="slidenum">
              <a:rPr lang="en-GB" smtClean="0"/>
              <a:pPr/>
              <a:t>19</a:t>
            </a:fld>
            <a:endParaRPr lang="en-GB" dirty="0"/>
          </a:p>
        </p:txBody>
      </p:sp>
    </p:spTree>
    <p:extLst>
      <p:ext uri="{BB962C8B-B14F-4D97-AF65-F5344CB8AC3E}">
        <p14:creationId xmlns:p14="http://schemas.microsoft.com/office/powerpoint/2010/main" val="3003805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GB" dirty="0"/>
          </a:p>
        </p:txBody>
      </p:sp>
      <p:sp>
        <p:nvSpPr>
          <p:cNvPr id="3" name="Title 2"/>
          <p:cNvSpPr>
            <a:spLocks noGrp="1"/>
          </p:cNvSpPr>
          <p:nvPr>
            <p:ph type="title"/>
          </p:nvPr>
        </p:nvSpPr>
        <p:spPr>
          <a:xfrm>
            <a:off x="728545" y="128188"/>
            <a:ext cx="8050777" cy="616127"/>
          </a:xfrm>
        </p:spPr>
        <p:txBody>
          <a:bodyPr>
            <a:normAutofit/>
          </a:bodyPr>
          <a:lstStyle/>
          <a:p>
            <a:r>
              <a:rPr lang="en-GB" sz="2800" dirty="0">
                <a:solidFill>
                  <a:srgbClr val="002060"/>
                </a:solidFill>
              </a:rPr>
              <a:t>The Resolute case history  (10th Jan 2013)</a:t>
            </a:r>
          </a:p>
        </p:txBody>
      </p:sp>
      <p:sp>
        <p:nvSpPr>
          <p:cNvPr id="4" name="Slide Number Placeholder 3"/>
          <p:cNvSpPr>
            <a:spLocks noGrp="1"/>
          </p:cNvSpPr>
          <p:nvPr>
            <p:ph type="sldNum" sz="quarter" idx="14"/>
          </p:nvPr>
        </p:nvSpPr>
        <p:spPr>
          <a:xfrm>
            <a:off x="11559612" y="6642689"/>
            <a:ext cx="394697" cy="108000"/>
          </a:xfrm>
        </p:spPr>
        <p:txBody>
          <a:bodyPr/>
          <a:lstStyle/>
          <a:p>
            <a:fld id="{27DF20C1-D6E3-4695-847A-1C99A8176CF5}" type="slidenum">
              <a:rPr lang="en-GB" smtClean="0"/>
              <a:pPr/>
              <a:t>2</a:t>
            </a:fld>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88" y="863381"/>
            <a:ext cx="10662303" cy="5994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727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FDFA66-F562-0E80-A267-D1807CE6F338}"/>
              </a:ext>
            </a:extLst>
          </p:cNvPr>
          <p:cNvSpPr>
            <a:spLocks noGrp="1"/>
          </p:cNvSpPr>
          <p:nvPr>
            <p:ph type="sldNum" sz="quarter" idx="14"/>
          </p:nvPr>
        </p:nvSpPr>
        <p:spPr>
          <a:xfrm>
            <a:off x="11641508" y="6662145"/>
            <a:ext cx="394697" cy="108000"/>
          </a:xfrm>
        </p:spPr>
        <p:txBody>
          <a:bodyPr/>
          <a:lstStyle/>
          <a:p>
            <a:fld id="{27DF20C1-D6E3-4695-847A-1C99A8176CF5}" type="slidenum">
              <a:rPr lang="en-GB" smtClean="0"/>
              <a:pPr/>
              <a:t>20</a:t>
            </a:fld>
            <a:endParaRPr lang="en-GB" dirty="0"/>
          </a:p>
        </p:txBody>
      </p:sp>
      <p:pic>
        <p:nvPicPr>
          <p:cNvPr id="8" name="Picture 7">
            <a:extLst>
              <a:ext uri="{FF2B5EF4-FFF2-40B4-BE49-F238E27FC236}">
                <a16:creationId xmlns:a16="http://schemas.microsoft.com/office/drawing/2014/main" id="{BBAE43D9-E46C-D9FA-9204-AB549CCE2B1E}"/>
              </a:ext>
            </a:extLst>
          </p:cNvPr>
          <p:cNvPicPr>
            <a:picLocks noChangeAspect="1"/>
          </p:cNvPicPr>
          <p:nvPr/>
        </p:nvPicPr>
        <p:blipFill rotWithShape="1">
          <a:blip r:embed="rId2"/>
          <a:srcRect l="24532" t="16805" r="29219" b="7079"/>
          <a:stretch/>
        </p:blipFill>
        <p:spPr>
          <a:xfrm>
            <a:off x="2140085" y="-2063"/>
            <a:ext cx="7410445" cy="6860064"/>
          </a:xfrm>
          <a:prstGeom prst="rect">
            <a:avLst/>
          </a:prstGeom>
        </p:spPr>
      </p:pic>
    </p:spTree>
    <p:extLst>
      <p:ext uri="{BB962C8B-B14F-4D97-AF65-F5344CB8AC3E}">
        <p14:creationId xmlns:p14="http://schemas.microsoft.com/office/powerpoint/2010/main" val="117137617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9DA64A-9303-C5E2-C5ED-CAFC65554C03}"/>
              </a:ext>
            </a:extLst>
          </p:cNvPr>
          <p:cNvSpPr>
            <a:spLocks noGrp="1"/>
          </p:cNvSpPr>
          <p:nvPr>
            <p:ph type="body" sz="quarter" idx="15"/>
          </p:nvPr>
        </p:nvSpPr>
        <p:spPr/>
        <p:txBody>
          <a:bodyPr/>
          <a:lstStyle/>
          <a:p>
            <a:endParaRPr lang="en-GB" dirty="0"/>
          </a:p>
        </p:txBody>
      </p:sp>
      <p:sp>
        <p:nvSpPr>
          <p:cNvPr id="4" name="Slide Number Placeholder 3">
            <a:extLst>
              <a:ext uri="{FF2B5EF4-FFF2-40B4-BE49-F238E27FC236}">
                <a16:creationId xmlns:a16="http://schemas.microsoft.com/office/drawing/2014/main" id="{F4445370-3D96-B187-94DA-4ADCE572DC5F}"/>
              </a:ext>
            </a:extLst>
          </p:cNvPr>
          <p:cNvSpPr>
            <a:spLocks noGrp="1"/>
          </p:cNvSpPr>
          <p:nvPr>
            <p:ph type="sldNum" sz="quarter" idx="14"/>
          </p:nvPr>
        </p:nvSpPr>
        <p:spPr>
          <a:xfrm>
            <a:off x="11592870" y="6652417"/>
            <a:ext cx="394697" cy="108000"/>
          </a:xfrm>
        </p:spPr>
        <p:txBody>
          <a:bodyPr/>
          <a:lstStyle/>
          <a:p>
            <a:fld id="{27DF20C1-D6E3-4695-847A-1C99A8176CF5}" type="slidenum">
              <a:rPr lang="en-GB" smtClean="0"/>
              <a:pPr/>
              <a:t>21</a:t>
            </a:fld>
            <a:endParaRPr lang="en-GB" dirty="0"/>
          </a:p>
        </p:txBody>
      </p:sp>
      <p:pic>
        <p:nvPicPr>
          <p:cNvPr id="6" name="Picture 5">
            <a:extLst>
              <a:ext uri="{FF2B5EF4-FFF2-40B4-BE49-F238E27FC236}">
                <a16:creationId xmlns:a16="http://schemas.microsoft.com/office/drawing/2014/main" id="{A5DADA11-7F2C-793B-5F7B-F100CA714EDA}"/>
              </a:ext>
            </a:extLst>
          </p:cNvPr>
          <p:cNvPicPr>
            <a:picLocks noChangeAspect="1"/>
          </p:cNvPicPr>
          <p:nvPr/>
        </p:nvPicPr>
        <p:blipFill rotWithShape="1">
          <a:blip r:embed="rId2"/>
          <a:srcRect l="21250" t="15485" r="25547" b="28056"/>
          <a:stretch/>
        </p:blipFill>
        <p:spPr>
          <a:xfrm>
            <a:off x="390525" y="68400"/>
            <a:ext cx="10788123" cy="6439669"/>
          </a:xfrm>
          <a:prstGeom prst="rect">
            <a:avLst/>
          </a:prstGeom>
        </p:spPr>
      </p:pic>
    </p:spTree>
    <p:extLst>
      <p:ext uri="{BB962C8B-B14F-4D97-AF65-F5344CB8AC3E}">
        <p14:creationId xmlns:p14="http://schemas.microsoft.com/office/powerpoint/2010/main" val="297133696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FF3DCF-40EB-BC87-7BF9-2369CC7FFE0E}"/>
              </a:ext>
            </a:extLst>
          </p:cNvPr>
          <p:cNvSpPr>
            <a:spLocks noGrp="1"/>
          </p:cNvSpPr>
          <p:nvPr>
            <p:ph type="body" sz="quarter" idx="15"/>
          </p:nvPr>
        </p:nvSpPr>
        <p:spPr>
          <a:xfrm>
            <a:off x="805725" y="616128"/>
            <a:ext cx="2689950" cy="5220000"/>
          </a:xfrm>
        </p:spPr>
        <p:txBody>
          <a:bodyPr/>
          <a:lstStyle/>
          <a:p>
            <a:pPr marL="0" indent="0">
              <a:buNone/>
            </a:pPr>
            <a:r>
              <a:rPr lang="en-GB" sz="2400" b="1" dirty="0">
                <a:solidFill>
                  <a:srgbClr val="002060"/>
                </a:solidFill>
              </a:rPr>
              <a:t>Are the Duke abort tables “lost”?</a:t>
            </a:r>
          </a:p>
        </p:txBody>
      </p:sp>
      <p:sp>
        <p:nvSpPr>
          <p:cNvPr id="4" name="Slide Number Placeholder 3">
            <a:extLst>
              <a:ext uri="{FF2B5EF4-FFF2-40B4-BE49-F238E27FC236}">
                <a16:creationId xmlns:a16="http://schemas.microsoft.com/office/drawing/2014/main" id="{B2090C76-8DB0-9312-3D15-5FD32BBF6177}"/>
              </a:ext>
            </a:extLst>
          </p:cNvPr>
          <p:cNvSpPr>
            <a:spLocks noGrp="1"/>
          </p:cNvSpPr>
          <p:nvPr>
            <p:ph type="sldNum" sz="quarter" idx="14"/>
          </p:nvPr>
        </p:nvSpPr>
        <p:spPr>
          <a:xfrm>
            <a:off x="11631780" y="6750000"/>
            <a:ext cx="394697" cy="108000"/>
          </a:xfrm>
        </p:spPr>
        <p:txBody>
          <a:bodyPr/>
          <a:lstStyle/>
          <a:p>
            <a:fld id="{27DF20C1-D6E3-4695-847A-1C99A8176CF5}" type="slidenum">
              <a:rPr lang="en-GB" smtClean="0"/>
              <a:pPr/>
              <a:t>22</a:t>
            </a:fld>
            <a:endParaRPr lang="en-GB" dirty="0"/>
          </a:p>
        </p:txBody>
      </p:sp>
      <p:graphicFrame>
        <p:nvGraphicFramePr>
          <p:cNvPr id="5" name="Object 4">
            <a:extLst>
              <a:ext uri="{FF2B5EF4-FFF2-40B4-BE49-F238E27FC236}">
                <a16:creationId xmlns:a16="http://schemas.microsoft.com/office/drawing/2014/main" id="{DAE1F544-9A18-3049-6B2D-6FAAFBA23272}"/>
              </a:ext>
            </a:extLst>
          </p:cNvPr>
          <p:cNvGraphicFramePr>
            <a:graphicFrameLocks noChangeAspect="1"/>
          </p:cNvGraphicFramePr>
          <p:nvPr>
            <p:extLst>
              <p:ext uri="{D42A27DB-BD31-4B8C-83A1-F6EECF244321}">
                <p14:modId xmlns:p14="http://schemas.microsoft.com/office/powerpoint/2010/main" val="1189369695"/>
              </p:ext>
            </p:extLst>
          </p:nvPr>
        </p:nvGraphicFramePr>
        <p:xfrm>
          <a:off x="3392418" y="0"/>
          <a:ext cx="4846211" cy="6858000"/>
        </p:xfrm>
        <a:graphic>
          <a:graphicData uri="http://schemas.openxmlformats.org/presentationml/2006/ole">
            <mc:AlternateContent xmlns:mc="http://schemas.openxmlformats.org/markup-compatibility/2006">
              <mc:Choice xmlns:v="urn:schemas-microsoft-com:vml" Requires="v">
                <p:oleObj name="Acrobat Document" r:id="rId2" imgW="3777942" imgH="5346481" progId="Acrobat.Document.DC">
                  <p:embed/>
                </p:oleObj>
              </mc:Choice>
              <mc:Fallback>
                <p:oleObj name="Acrobat Document" r:id="rId2" imgW="3777942" imgH="5346481" progId="Acrobat.Document.DC">
                  <p:embed/>
                  <p:pic>
                    <p:nvPicPr>
                      <p:cNvPr id="5" name="Object 4">
                        <a:extLst>
                          <a:ext uri="{FF2B5EF4-FFF2-40B4-BE49-F238E27FC236}">
                            <a16:creationId xmlns:a16="http://schemas.microsoft.com/office/drawing/2014/main" id="{DAE1F544-9A18-3049-6B2D-6FAAFBA23272}"/>
                          </a:ext>
                        </a:extLst>
                      </p:cNvPr>
                      <p:cNvPicPr/>
                      <p:nvPr/>
                    </p:nvPicPr>
                    <p:blipFill>
                      <a:blip r:embed="rId3"/>
                      <a:stretch>
                        <a:fillRect/>
                      </a:stretch>
                    </p:blipFill>
                    <p:spPr>
                      <a:xfrm>
                        <a:off x="3392418" y="0"/>
                        <a:ext cx="4846211" cy="6858000"/>
                      </a:xfrm>
                      <a:prstGeom prst="rect">
                        <a:avLst/>
                      </a:prstGeom>
                    </p:spPr>
                  </p:pic>
                </p:oleObj>
              </mc:Fallback>
            </mc:AlternateContent>
          </a:graphicData>
        </a:graphic>
      </p:graphicFrame>
    </p:spTree>
    <p:extLst>
      <p:ext uri="{BB962C8B-B14F-4D97-AF65-F5344CB8AC3E}">
        <p14:creationId xmlns:p14="http://schemas.microsoft.com/office/powerpoint/2010/main" val="382392001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9D0E8E-92C9-0041-75B4-67E785B327A9}"/>
              </a:ext>
            </a:extLst>
          </p:cNvPr>
          <p:cNvSpPr>
            <a:spLocks noGrp="1"/>
          </p:cNvSpPr>
          <p:nvPr>
            <p:ph type="body" sz="quarter" idx="15"/>
          </p:nvPr>
        </p:nvSpPr>
        <p:spPr>
          <a:xfrm>
            <a:off x="720000" y="180976"/>
            <a:ext cx="10752000" cy="6123300"/>
          </a:xfrm>
        </p:spPr>
        <p:txBody>
          <a:bodyPr/>
          <a:lstStyle/>
          <a:p>
            <a:pPr marL="0" indent="0" algn="ctr">
              <a:buNone/>
            </a:pPr>
            <a:r>
              <a:rPr lang="en-GB" b="1" dirty="0">
                <a:solidFill>
                  <a:srgbClr val="002060"/>
                </a:solidFill>
              </a:rPr>
              <a:t>1982, Taipan one, Comex, Gabon.</a:t>
            </a:r>
          </a:p>
          <a:p>
            <a:r>
              <a:rPr lang="en-GB" sz="2400" dirty="0"/>
              <a:t>In September 1982, the Comex barge ‘Taipan One’ was working in Cameroon alongside a single point mooring buoy. Diving operations were in progress at around 30 msw. Welders were working on the deck and a fire started from an oil leak. The crew managed to cut the anchor lines and a supply boat pulled the barge away from the buoy. In the process, the bell was dropped to the bottom and lost. </a:t>
            </a:r>
          </a:p>
          <a:p>
            <a:r>
              <a:rPr lang="en-GB" sz="2400" dirty="0"/>
              <a:t>A rescue diver from a nearby DSV found the bell half submerged in the mud and after cleaning the porthole, saw the divers were alive. </a:t>
            </a:r>
          </a:p>
          <a:p>
            <a:r>
              <a:rPr lang="en-GB" sz="2400" dirty="0"/>
              <a:t>The bell was recovered on to the deck of a supply boat that sailed to Douala. </a:t>
            </a:r>
          </a:p>
          <a:p>
            <a:r>
              <a:rPr lang="en-GB" sz="2400" dirty="0"/>
              <a:t>A saturation chamber was mobilised in the harbour. </a:t>
            </a:r>
          </a:p>
          <a:p>
            <a:r>
              <a:rPr lang="en-GB" sz="2400" dirty="0"/>
              <a:t>After 24 h, the bell was clamped to the chamber and the two divers finished their decompression using normal saturation procedures and without any symptoms of DCS. </a:t>
            </a:r>
          </a:p>
          <a:p>
            <a:r>
              <a:rPr lang="en-GB" sz="2400" dirty="0">
                <a:solidFill>
                  <a:schemeClr val="accent3">
                    <a:lumMod val="50000"/>
                  </a:schemeClr>
                </a:solidFill>
              </a:rPr>
              <a:t>This accident is the first that we are aware of to illustrate the chain of hyperbaric evacuation, onshore reception facility and decompression.</a:t>
            </a:r>
          </a:p>
        </p:txBody>
      </p:sp>
      <p:sp>
        <p:nvSpPr>
          <p:cNvPr id="4" name="Slide Number Placeholder 3">
            <a:extLst>
              <a:ext uri="{FF2B5EF4-FFF2-40B4-BE49-F238E27FC236}">
                <a16:creationId xmlns:a16="http://schemas.microsoft.com/office/drawing/2014/main" id="{FCA81C24-2DA0-ABE9-754B-EF820A9A7AC9}"/>
              </a:ext>
            </a:extLst>
          </p:cNvPr>
          <p:cNvSpPr>
            <a:spLocks noGrp="1"/>
          </p:cNvSpPr>
          <p:nvPr>
            <p:ph type="sldNum" sz="quarter" idx="14"/>
          </p:nvPr>
        </p:nvSpPr>
        <p:spPr>
          <a:xfrm>
            <a:off x="11680419" y="6681600"/>
            <a:ext cx="394697" cy="108000"/>
          </a:xfrm>
        </p:spPr>
        <p:txBody>
          <a:bodyPr/>
          <a:lstStyle/>
          <a:p>
            <a:fld id="{27DF20C1-D6E3-4695-847A-1C99A8176CF5}" type="slidenum">
              <a:rPr lang="en-GB" smtClean="0"/>
              <a:pPr/>
              <a:t>23</a:t>
            </a:fld>
            <a:endParaRPr lang="en-GB" dirty="0"/>
          </a:p>
        </p:txBody>
      </p:sp>
    </p:spTree>
    <p:extLst>
      <p:ext uri="{BB962C8B-B14F-4D97-AF65-F5344CB8AC3E}">
        <p14:creationId xmlns:p14="http://schemas.microsoft.com/office/powerpoint/2010/main" val="304472328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8EE9C-3DEF-EF84-A496-5EC7409B3F98}"/>
              </a:ext>
            </a:extLst>
          </p:cNvPr>
          <p:cNvSpPr>
            <a:spLocks noGrp="1"/>
          </p:cNvSpPr>
          <p:nvPr>
            <p:ph type="body" sz="quarter" idx="15"/>
          </p:nvPr>
        </p:nvSpPr>
        <p:spPr>
          <a:xfrm>
            <a:off x="720000" y="692348"/>
            <a:ext cx="10752000" cy="5650085"/>
          </a:xfrm>
        </p:spPr>
        <p:txBody>
          <a:bodyPr/>
          <a:lstStyle/>
          <a:p>
            <a:pPr marL="0" indent="0" algn="ctr">
              <a:buNone/>
            </a:pPr>
            <a:r>
              <a:rPr lang="en-GB" dirty="0">
                <a:solidFill>
                  <a:srgbClr val="002060"/>
                </a:solidFill>
              </a:rPr>
              <a:t>Emergency Decompression from shallow saturation?</a:t>
            </a:r>
          </a:p>
          <a:p>
            <a:pPr marL="0" indent="0" algn="ctr">
              <a:buNone/>
            </a:pPr>
            <a:endParaRPr lang="en-GB" dirty="0">
              <a:solidFill>
                <a:srgbClr val="002060"/>
              </a:solidFill>
            </a:endParaRPr>
          </a:p>
          <a:p>
            <a:r>
              <a:rPr lang="en-GB" sz="2000" dirty="0"/>
              <a:t>In some circumstances, shallow saturation diving may offer advantages over surface supplied diving modes. A variety of factors may make saturation the preferred mode. It is generally recognised that the technique can be used as shallow as 13 metres but Contractor policy or local legislative conditions may impose a deeper limit.</a:t>
            </a:r>
          </a:p>
          <a:p>
            <a:endParaRPr lang="en-GB" sz="2000" dirty="0"/>
          </a:p>
          <a:p>
            <a:endParaRPr lang="en-GB" sz="2000" dirty="0"/>
          </a:p>
          <a:p>
            <a:r>
              <a:rPr lang="en-GB" sz="2000" dirty="0"/>
              <a:t>The accepted method of evacuation for saturation divers is through the deployment of a hyperbaric rescue system (HRS). This may be a fully equipped self-propelled hyperbaric lifeboat (SPHL) </a:t>
            </a:r>
            <a:r>
              <a:rPr lang="en-GB" sz="2000" i="1" dirty="0"/>
              <a:t>or a hyperbaric rescue chamber (HRC).  </a:t>
            </a:r>
            <a:r>
              <a:rPr lang="en-GB" sz="2000" dirty="0"/>
              <a:t>However, for shallow saturation operations, an option may be accelerated decompression of the chamber occupants. </a:t>
            </a:r>
          </a:p>
        </p:txBody>
      </p:sp>
      <p:sp>
        <p:nvSpPr>
          <p:cNvPr id="4" name="Slide Number Placeholder 3">
            <a:extLst>
              <a:ext uri="{FF2B5EF4-FFF2-40B4-BE49-F238E27FC236}">
                <a16:creationId xmlns:a16="http://schemas.microsoft.com/office/drawing/2014/main" id="{35200689-5E33-87BC-85EE-DE52058FA245}"/>
              </a:ext>
            </a:extLst>
          </p:cNvPr>
          <p:cNvSpPr>
            <a:spLocks noGrp="1"/>
          </p:cNvSpPr>
          <p:nvPr>
            <p:ph type="sldNum" sz="quarter" idx="14"/>
          </p:nvPr>
        </p:nvSpPr>
        <p:spPr/>
        <p:txBody>
          <a:bodyPr/>
          <a:lstStyle/>
          <a:p>
            <a:fld id="{27DF20C1-D6E3-4695-847A-1C99A8176CF5}" type="slidenum">
              <a:rPr lang="en-GB" smtClean="0"/>
              <a:pPr/>
              <a:t>24</a:t>
            </a:fld>
            <a:endParaRPr lang="en-GB" dirty="0"/>
          </a:p>
        </p:txBody>
      </p:sp>
    </p:spTree>
    <p:extLst>
      <p:ext uri="{BB962C8B-B14F-4D97-AF65-F5344CB8AC3E}">
        <p14:creationId xmlns:p14="http://schemas.microsoft.com/office/powerpoint/2010/main" val="228682176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GB" dirty="0"/>
          </a:p>
        </p:txBody>
      </p:sp>
      <p:sp>
        <p:nvSpPr>
          <p:cNvPr id="3" name="Title 2"/>
          <p:cNvSpPr>
            <a:spLocks noGrp="1"/>
          </p:cNvSpPr>
          <p:nvPr>
            <p:ph type="title"/>
          </p:nvPr>
        </p:nvSpPr>
        <p:spPr>
          <a:xfrm>
            <a:off x="719999" y="130630"/>
            <a:ext cx="8928001" cy="616127"/>
          </a:xfrm>
        </p:spPr>
        <p:txBody>
          <a:bodyPr>
            <a:normAutofit/>
          </a:bodyPr>
          <a:lstStyle/>
          <a:p>
            <a:r>
              <a:rPr lang="en-GB" sz="2800" cap="none" spc="0" dirty="0">
                <a:solidFill>
                  <a:srgbClr val="002060"/>
                </a:solidFill>
              </a:rPr>
              <a:t>The Resolute barge</a:t>
            </a:r>
            <a:endParaRPr lang="en-GB" sz="2800" dirty="0">
              <a:solidFill>
                <a:srgbClr val="002060"/>
              </a:solidFill>
            </a:endParaRPr>
          </a:p>
        </p:txBody>
      </p:sp>
      <p:sp>
        <p:nvSpPr>
          <p:cNvPr id="4" name="Slide Number Placeholder 3"/>
          <p:cNvSpPr>
            <a:spLocks noGrp="1"/>
          </p:cNvSpPr>
          <p:nvPr>
            <p:ph type="sldNum" sz="quarter" idx="14"/>
          </p:nvPr>
        </p:nvSpPr>
        <p:spPr/>
        <p:txBody>
          <a:bodyPr/>
          <a:lstStyle/>
          <a:p>
            <a:fld id="{27DF20C1-D6E3-4695-847A-1C99A8176CF5}" type="slidenum">
              <a:rPr lang="en-GB" smtClean="0"/>
              <a:pPr/>
              <a:t>3</a:t>
            </a:fld>
            <a:endParaRPr lang="en-GB" dirty="0"/>
          </a:p>
        </p:txBody>
      </p:sp>
      <p:pic>
        <p:nvPicPr>
          <p:cNvPr id="5" name="Picture 4">
            <a:extLst>
              <a:ext uri="{FF2B5EF4-FFF2-40B4-BE49-F238E27FC236}">
                <a16:creationId xmlns:a16="http://schemas.microsoft.com/office/drawing/2014/main" id="{52E54F3C-2543-4E63-B340-6655D81B041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799" y="974270"/>
            <a:ext cx="11713030" cy="5856516"/>
          </a:xfrm>
          <a:prstGeom prst="rect">
            <a:avLst/>
          </a:prstGeom>
        </p:spPr>
      </p:pic>
    </p:spTree>
    <p:extLst>
      <p:ext uri="{BB962C8B-B14F-4D97-AF65-F5344CB8AC3E}">
        <p14:creationId xmlns:p14="http://schemas.microsoft.com/office/powerpoint/2010/main" val="1028858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720000" y="1062000"/>
            <a:ext cx="10752000" cy="5220000"/>
          </a:xfrm>
        </p:spPr>
        <p:txBody>
          <a:bodyPr>
            <a:normAutofit lnSpcReduction="10000"/>
          </a:bodyPr>
          <a:lstStyle/>
          <a:p>
            <a:pPr>
              <a:lnSpc>
                <a:spcPct val="90000"/>
              </a:lnSpc>
            </a:pPr>
            <a:r>
              <a:rPr lang="en-GB" sz="2400" dirty="0"/>
              <a:t>Three anchors had broken and the crew lost complete control of the Barge. As they lost anchors, weather started to push the barge beam-on.   45msw storage depth.</a:t>
            </a:r>
          </a:p>
          <a:p>
            <a:pPr>
              <a:lnSpc>
                <a:spcPct val="90000"/>
              </a:lnSpc>
            </a:pPr>
            <a:endParaRPr lang="en-GB" sz="1000" dirty="0"/>
          </a:p>
          <a:p>
            <a:pPr>
              <a:lnSpc>
                <a:spcPct val="90000"/>
              </a:lnSpc>
            </a:pPr>
            <a:r>
              <a:rPr lang="en-GB" sz="2400" dirty="0"/>
              <a:t>9 divers in Saturation – 6 in main chamber and 3 decompressing in the HRC at 28msw.</a:t>
            </a:r>
          </a:p>
          <a:p>
            <a:pPr>
              <a:lnSpc>
                <a:spcPct val="90000"/>
              </a:lnSpc>
            </a:pPr>
            <a:endParaRPr lang="en-GB" sz="1100" dirty="0"/>
          </a:p>
          <a:p>
            <a:pPr>
              <a:lnSpc>
                <a:spcPct val="90000"/>
              </a:lnSpc>
            </a:pPr>
            <a:r>
              <a:rPr lang="en-GB" sz="2400" dirty="0"/>
              <a:t>As she was caught beam-on, the barge rolled to about 15 degrees list.  At that time assessment was made that the potential was there for the barge to capsize. </a:t>
            </a:r>
          </a:p>
          <a:p>
            <a:pPr>
              <a:lnSpc>
                <a:spcPct val="90000"/>
              </a:lnSpc>
            </a:pPr>
            <a:endParaRPr lang="en-GB" sz="1000" dirty="0"/>
          </a:p>
          <a:p>
            <a:pPr>
              <a:lnSpc>
                <a:spcPct val="90000"/>
              </a:lnSpc>
            </a:pPr>
            <a:r>
              <a:rPr lang="en-GB" sz="2400" dirty="0"/>
              <a:t>Within a few minutes, Team 1 who were in Deco in the HRC, was pushed back down to 45msw, then Team 2 &amp; 3 transferred to the HRC. </a:t>
            </a:r>
          </a:p>
          <a:p>
            <a:pPr>
              <a:lnSpc>
                <a:spcPct val="90000"/>
              </a:lnSpc>
            </a:pPr>
            <a:endParaRPr lang="en-GB" sz="1000" dirty="0"/>
          </a:p>
          <a:p>
            <a:pPr>
              <a:lnSpc>
                <a:spcPct val="90000"/>
              </a:lnSpc>
            </a:pPr>
            <a:r>
              <a:rPr lang="en-GB" sz="2400" dirty="0"/>
              <a:t>All divers were then pushed down to 80msw (this was 20msw over 60msw bottom depth). </a:t>
            </a:r>
          </a:p>
          <a:p>
            <a:pPr>
              <a:lnSpc>
                <a:spcPct val="90000"/>
              </a:lnSpc>
            </a:pPr>
            <a:endParaRPr lang="en-GB" sz="1000" dirty="0"/>
          </a:p>
          <a:p>
            <a:pPr>
              <a:lnSpc>
                <a:spcPct val="90000"/>
              </a:lnSpc>
            </a:pPr>
            <a:r>
              <a:rPr lang="en-GB" sz="2400" dirty="0"/>
              <a:t>Around 0700, Project Manager, VP Operations and QHSE director are informed about the situation.</a:t>
            </a:r>
          </a:p>
          <a:p>
            <a:pPr>
              <a:lnSpc>
                <a:spcPct val="90000"/>
              </a:lnSpc>
            </a:pPr>
            <a:endParaRPr lang="en-GB" sz="2400" dirty="0"/>
          </a:p>
        </p:txBody>
      </p:sp>
      <p:sp>
        <p:nvSpPr>
          <p:cNvPr id="3" name="Title 2"/>
          <p:cNvSpPr>
            <a:spLocks noGrp="1"/>
          </p:cNvSpPr>
          <p:nvPr>
            <p:ph type="title"/>
          </p:nvPr>
        </p:nvSpPr>
        <p:spPr>
          <a:xfrm>
            <a:off x="720000" y="267936"/>
            <a:ext cx="8928001" cy="616127"/>
          </a:xfrm>
        </p:spPr>
        <p:txBody>
          <a:bodyPr anchor="b">
            <a:normAutofit/>
          </a:bodyPr>
          <a:lstStyle/>
          <a:p>
            <a:r>
              <a:rPr lang="en-GB" sz="2800" cap="none" spc="0" dirty="0">
                <a:solidFill>
                  <a:srgbClr val="002060"/>
                </a:solidFill>
              </a:rPr>
              <a:t>The Resolute problem</a:t>
            </a:r>
            <a:endParaRPr lang="en-GB" sz="2800" dirty="0">
              <a:solidFill>
                <a:srgbClr val="002060"/>
              </a:solidFill>
            </a:endParaRPr>
          </a:p>
        </p:txBody>
      </p:sp>
      <p:sp>
        <p:nvSpPr>
          <p:cNvPr id="4" name="Slide Number Placeholder 3"/>
          <p:cNvSpPr>
            <a:spLocks noGrp="1"/>
          </p:cNvSpPr>
          <p:nvPr>
            <p:ph type="sldNum" sz="quarter" idx="14"/>
          </p:nvPr>
        </p:nvSpPr>
        <p:spPr>
          <a:xfrm>
            <a:off x="11622053" y="6663447"/>
            <a:ext cx="394697" cy="96970"/>
          </a:xfrm>
        </p:spPr>
        <p:txBody>
          <a:bodyPr anchor="b">
            <a:normAutofit lnSpcReduction="10000"/>
          </a:bodyPr>
          <a:lstStyle/>
          <a:p>
            <a:pPr>
              <a:spcAft>
                <a:spcPts val="600"/>
              </a:spcAft>
            </a:pPr>
            <a:fld id="{27DF20C1-D6E3-4695-847A-1C99A8176CF5}" type="slidenum">
              <a:rPr lang="en-GB" smtClean="0"/>
              <a:pPr>
                <a:spcAft>
                  <a:spcPts val="600"/>
                </a:spcAft>
              </a:pPr>
              <a:t>4</a:t>
            </a:fld>
            <a:endParaRPr lang="en-GB" dirty="0"/>
          </a:p>
        </p:txBody>
      </p:sp>
    </p:spTree>
    <p:extLst>
      <p:ext uri="{BB962C8B-B14F-4D97-AF65-F5344CB8AC3E}">
        <p14:creationId xmlns:p14="http://schemas.microsoft.com/office/powerpoint/2010/main" val="836778537"/>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GB" dirty="0"/>
              <a:t>Video removed as huge!</a:t>
            </a:r>
          </a:p>
        </p:txBody>
      </p:sp>
      <p:sp>
        <p:nvSpPr>
          <p:cNvPr id="3" name="Title 2"/>
          <p:cNvSpPr>
            <a:spLocks noGrp="1"/>
          </p:cNvSpPr>
          <p:nvPr>
            <p:ph type="title"/>
          </p:nvPr>
        </p:nvSpPr>
        <p:spPr>
          <a:xfrm>
            <a:off x="739049" y="180976"/>
            <a:ext cx="8928001" cy="616127"/>
          </a:xfrm>
        </p:spPr>
        <p:txBody>
          <a:bodyPr>
            <a:normAutofit/>
          </a:bodyPr>
          <a:lstStyle/>
          <a:p>
            <a:r>
              <a:rPr lang="en-GB" sz="3100" cap="none" spc="0" dirty="0">
                <a:solidFill>
                  <a:srgbClr val="002060"/>
                </a:solidFill>
              </a:rPr>
              <a:t>The Resolute </a:t>
            </a:r>
            <a:r>
              <a:rPr lang="en-GB" sz="2000" cap="none" spc="0" dirty="0">
                <a:solidFill>
                  <a:srgbClr val="002060"/>
                </a:solidFill>
              </a:rPr>
              <a:t>(10</a:t>
            </a:r>
            <a:r>
              <a:rPr lang="en-GB" sz="2000" cap="none" spc="0" baseline="30000" dirty="0">
                <a:solidFill>
                  <a:srgbClr val="002060"/>
                </a:solidFill>
              </a:rPr>
              <a:t>TH</a:t>
            </a:r>
            <a:r>
              <a:rPr lang="en-GB" sz="2000" cap="none" spc="0" dirty="0">
                <a:solidFill>
                  <a:srgbClr val="002060"/>
                </a:solidFill>
              </a:rPr>
              <a:t> Jan 2013)</a:t>
            </a:r>
            <a:endParaRPr lang="en-GB" dirty="0">
              <a:solidFill>
                <a:srgbClr val="002060"/>
              </a:solidFill>
            </a:endParaRPr>
          </a:p>
        </p:txBody>
      </p:sp>
      <p:sp>
        <p:nvSpPr>
          <p:cNvPr id="4" name="Slide Number Placeholder 3"/>
          <p:cNvSpPr>
            <a:spLocks noGrp="1"/>
          </p:cNvSpPr>
          <p:nvPr>
            <p:ph type="sldNum" sz="quarter" idx="14"/>
          </p:nvPr>
        </p:nvSpPr>
        <p:spPr>
          <a:xfrm>
            <a:off x="11630025" y="6642689"/>
            <a:ext cx="394697" cy="108000"/>
          </a:xfrm>
        </p:spPr>
        <p:txBody>
          <a:bodyPr/>
          <a:lstStyle/>
          <a:p>
            <a:fld id="{27DF20C1-D6E3-4695-847A-1C99A8176CF5}" type="slidenum">
              <a:rPr lang="en-GB" smtClean="0"/>
              <a:pPr/>
              <a:t>5</a:t>
            </a:fld>
            <a:endParaRPr lang="en-GB" dirty="0"/>
          </a:p>
        </p:txBody>
      </p:sp>
    </p:spTree>
    <p:extLst>
      <p:ext uri="{BB962C8B-B14F-4D97-AF65-F5344CB8AC3E}">
        <p14:creationId xmlns:p14="http://schemas.microsoft.com/office/powerpoint/2010/main" val="6989336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Slide Number Placeholder 3"/>
          <p:cNvSpPr>
            <a:spLocks noGrp="1"/>
          </p:cNvSpPr>
          <p:nvPr>
            <p:ph type="sldNum" sz="quarter" idx="14"/>
          </p:nvPr>
        </p:nvSpPr>
        <p:spPr>
          <a:xfrm>
            <a:off x="11583142" y="6673872"/>
            <a:ext cx="394697" cy="108000"/>
          </a:xfrm>
        </p:spPr>
        <p:txBody>
          <a:bodyPr/>
          <a:lstStyle/>
          <a:p>
            <a:fld id="{27DF20C1-D6E3-4695-847A-1C99A8176CF5}" type="slidenum">
              <a:rPr lang="en-GB" smtClean="0"/>
              <a:pPr/>
              <a:t>6</a:t>
            </a:fld>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74" y="0"/>
            <a:ext cx="9113651" cy="686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29896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E5A656-2B43-C82C-D045-8596A63EBCAD}"/>
              </a:ext>
            </a:extLst>
          </p:cNvPr>
          <p:cNvSpPr>
            <a:spLocks noGrp="1"/>
          </p:cNvSpPr>
          <p:nvPr>
            <p:ph type="body" sz="quarter" idx="15"/>
          </p:nvPr>
        </p:nvSpPr>
        <p:spPr/>
        <p:txBody>
          <a:bodyPr/>
          <a:lstStyle/>
          <a:p>
            <a:endParaRPr lang="en-GB" dirty="0"/>
          </a:p>
        </p:txBody>
      </p:sp>
      <p:sp>
        <p:nvSpPr>
          <p:cNvPr id="3" name="Title 2">
            <a:extLst>
              <a:ext uri="{FF2B5EF4-FFF2-40B4-BE49-F238E27FC236}">
                <a16:creationId xmlns:a16="http://schemas.microsoft.com/office/drawing/2014/main" id="{F0C9B0C0-7296-3786-DE9A-BA71E67BD896}"/>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1C68881A-0D45-42AD-7727-09A792CC90C4}"/>
              </a:ext>
            </a:extLst>
          </p:cNvPr>
          <p:cNvSpPr>
            <a:spLocks noGrp="1"/>
          </p:cNvSpPr>
          <p:nvPr>
            <p:ph type="sldNum" sz="quarter" idx="14"/>
          </p:nvPr>
        </p:nvSpPr>
        <p:spPr/>
        <p:txBody>
          <a:bodyPr/>
          <a:lstStyle/>
          <a:p>
            <a:fld id="{27DF20C1-D6E3-4695-847A-1C99A8176CF5}" type="slidenum">
              <a:rPr lang="en-GB" smtClean="0"/>
              <a:pPr/>
              <a:t>7</a:t>
            </a:fld>
            <a:endParaRPr lang="en-GB" dirty="0"/>
          </a:p>
        </p:txBody>
      </p:sp>
      <p:pic>
        <p:nvPicPr>
          <p:cNvPr id="6" name="Picture 5" descr="A boat in the water&#10;&#10;AI-generated content may be incorrect.">
            <a:extLst>
              <a:ext uri="{FF2B5EF4-FFF2-40B4-BE49-F238E27FC236}">
                <a16:creationId xmlns:a16="http://schemas.microsoft.com/office/drawing/2014/main" id="{9DD410FE-41E0-F335-4411-03795D6E4C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503366" cy="6377525"/>
          </a:xfrm>
          <a:prstGeom prst="rect">
            <a:avLst/>
          </a:prstGeom>
        </p:spPr>
      </p:pic>
      <p:pic>
        <p:nvPicPr>
          <p:cNvPr id="8" name="Picture 7" descr="A close-up of a machine&#10;&#10;AI-generated content may be incorrect.">
            <a:extLst>
              <a:ext uri="{FF2B5EF4-FFF2-40B4-BE49-F238E27FC236}">
                <a16:creationId xmlns:a16="http://schemas.microsoft.com/office/drawing/2014/main" id="{2F697DFF-FD5A-B4C8-44FB-9B9B476A7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634" y="480474"/>
            <a:ext cx="8503366" cy="6377525"/>
          </a:xfrm>
          <a:prstGeom prst="rect">
            <a:avLst/>
          </a:prstGeom>
        </p:spPr>
      </p:pic>
      <p:pic>
        <p:nvPicPr>
          <p:cNvPr id="10" name="Picture 9" descr="A group of people in an orange jumpsuit&#10;&#10;AI-generated content may be incorrect.">
            <a:extLst>
              <a:ext uri="{FF2B5EF4-FFF2-40B4-BE49-F238E27FC236}">
                <a16:creationId xmlns:a16="http://schemas.microsoft.com/office/drawing/2014/main" id="{9FD3DEF0-3663-E333-EADC-46976A39C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2228" y="857251"/>
            <a:ext cx="6857999" cy="5143499"/>
          </a:xfrm>
          <a:prstGeom prst="rect">
            <a:avLst/>
          </a:prstGeom>
        </p:spPr>
      </p:pic>
      <p:pic>
        <p:nvPicPr>
          <p:cNvPr id="12" name="Picture 11" descr="A room with a white panel with black and green objects&#10;&#10;AI-generated content may be incorrect.">
            <a:extLst>
              <a:ext uri="{FF2B5EF4-FFF2-40B4-BE49-F238E27FC236}">
                <a16:creationId xmlns:a16="http://schemas.microsoft.com/office/drawing/2014/main" id="{2F4BC0D9-DD53-B32A-F134-0DC1986A8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076555" y="823050"/>
            <a:ext cx="6857999" cy="5143499"/>
          </a:xfrm>
          <a:prstGeom prst="rect">
            <a:avLst/>
          </a:prstGeom>
        </p:spPr>
      </p:pic>
    </p:spTree>
    <p:extLst>
      <p:ext uri="{BB962C8B-B14F-4D97-AF65-F5344CB8AC3E}">
        <p14:creationId xmlns:p14="http://schemas.microsoft.com/office/powerpoint/2010/main" val="2531362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72463A-503F-9E99-1795-096AEAAF9570}"/>
              </a:ext>
            </a:extLst>
          </p:cNvPr>
          <p:cNvSpPr>
            <a:spLocks noGrp="1"/>
          </p:cNvSpPr>
          <p:nvPr>
            <p:ph type="body" sz="quarter" idx="15"/>
          </p:nvPr>
        </p:nvSpPr>
        <p:spPr>
          <a:xfrm>
            <a:off x="720001" y="1582051"/>
            <a:ext cx="10752000" cy="4390124"/>
          </a:xfrm>
        </p:spPr>
        <p:txBody>
          <a:bodyPr/>
          <a:lstStyle/>
          <a:p>
            <a:r>
              <a:rPr lang="en-GB" sz="2400" dirty="0"/>
              <a:t>Multiple Messages around the globe to contacts in the industry</a:t>
            </a:r>
          </a:p>
          <a:p>
            <a:r>
              <a:rPr lang="en-GB" sz="2400" dirty="0"/>
              <a:t>Search for Emergency Deco tables</a:t>
            </a:r>
          </a:p>
          <a:p>
            <a:r>
              <a:rPr lang="en-GB" sz="2400" dirty="0"/>
              <a:t>Possible launch of the HRC</a:t>
            </a:r>
          </a:p>
          <a:p>
            <a:pPr lvl="1"/>
            <a:r>
              <a:rPr lang="en-GB" sz="2400" dirty="0"/>
              <a:t> No HRF</a:t>
            </a:r>
          </a:p>
          <a:p>
            <a:pPr lvl="1"/>
            <a:r>
              <a:rPr lang="en-GB" sz="2400" dirty="0"/>
              <a:t> Awful weather</a:t>
            </a:r>
          </a:p>
          <a:p>
            <a:pPr lvl="1"/>
            <a:r>
              <a:rPr lang="en-GB" sz="2400" dirty="0"/>
              <a:t> Terrible Sea conditions</a:t>
            </a:r>
          </a:p>
          <a:p>
            <a:r>
              <a:rPr lang="en-GB" sz="2400" dirty="0"/>
              <a:t>Tug boats called to stabilise the barge</a:t>
            </a:r>
          </a:p>
          <a:p>
            <a:r>
              <a:rPr lang="en-GB" sz="2400" dirty="0"/>
              <a:t>Advisory group pulled together</a:t>
            </a:r>
          </a:p>
          <a:p>
            <a:pPr lvl="1"/>
            <a:r>
              <a:rPr lang="en-GB" sz="2400" dirty="0"/>
              <a:t>Decisions based on……</a:t>
            </a:r>
          </a:p>
        </p:txBody>
      </p:sp>
      <p:sp>
        <p:nvSpPr>
          <p:cNvPr id="3" name="Title 2">
            <a:extLst>
              <a:ext uri="{FF2B5EF4-FFF2-40B4-BE49-F238E27FC236}">
                <a16:creationId xmlns:a16="http://schemas.microsoft.com/office/drawing/2014/main" id="{65548F8F-5B76-641A-EEDA-B9A62E0BBD4C}"/>
              </a:ext>
            </a:extLst>
          </p:cNvPr>
          <p:cNvSpPr>
            <a:spLocks noGrp="1"/>
          </p:cNvSpPr>
          <p:nvPr>
            <p:ph type="title"/>
          </p:nvPr>
        </p:nvSpPr>
        <p:spPr>
          <a:xfrm>
            <a:off x="2233237" y="805501"/>
            <a:ext cx="7151380" cy="466725"/>
          </a:xfrm>
        </p:spPr>
        <p:txBody>
          <a:bodyPr>
            <a:normAutofit/>
          </a:bodyPr>
          <a:lstStyle/>
          <a:p>
            <a:pPr algn="ctr"/>
            <a:r>
              <a:rPr lang="en-GB" sz="2800" dirty="0">
                <a:solidFill>
                  <a:schemeClr val="accent3">
                    <a:lumMod val="50000"/>
                  </a:schemeClr>
                </a:solidFill>
              </a:rPr>
              <a:t>The “oh Shit” Moment</a:t>
            </a:r>
          </a:p>
        </p:txBody>
      </p:sp>
      <p:sp>
        <p:nvSpPr>
          <p:cNvPr id="4" name="Slide Number Placeholder 3">
            <a:extLst>
              <a:ext uri="{FF2B5EF4-FFF2-40B4-BE49-F238E27FC236}">
                <a16:creationId xmlns:a16="http://schemas.microsoft.com/office/drawing/2014/main" id="{A880838B-74C8-F0BA-079E-22F3D0C5E42C}"/>
              </a:ext>
            </a:extLst>
          </p:cNvPr>
          <p:cNvSpPr>
            <a:spLocks noGrp="1"/>
          </p:cNvSpPr>
          <p:nvPr>
            <p:ph type="sldNum" sz="quarter" idx="14"/>
          </p:nvPr>
        </p:nvSpPr>
        <p:spPr>
          <a:xfrm>
            <a:off x="11612325" y="6662144"/>
            <a:ext cx="394697" cy="108000"/>
          </a:xfrm>
        </p:spPr>
        <p:txBody>
          <a:bodyPr/>
          <a:lstStyle/>
          <a:p>
            <a:fld id="{27DF20C1-D6E3-4695-847A-1C99A8176CF5}" type="slidenum">
              <a:rPr lang="en-GB" smtClean="0"/>
              <a:pPr/>
              <a:t>8</a:t>
            </a:fld>
            <a:endParaRPr lang="en-GB" dirty="0"/>
          </a:p>
        </p:txBody>
      </p:sp>
      <p:sp>
        <p:nvSpPr>
          <p:cNvPr id="6" name="Title 2">
            <a:extLst>
              <a:ext uri="{FF2B5EF4-FFF2-40B4-BE49-F238E27FC236}">
                <a16:creationId xmlns:a16="http://schemas.microsoft.com/office/drawing/2014/main" id="{77EA1787-8546-AF44-BA27-3754F98CB0FF}"/>
              </a:ext>
            </a:extLst>
          </p:cNvPr>
          <p:cNvSpPr txBox="1">
            <a:spLocks/>
          </p:cNvSpPr>
          <p:nvPr/>
        </p:nvSpPr>
        <p:spPr>
          <a:xfrm>
            <a:off x="2338012" y="333375"/>
            <a:ext cx="7151380" cy="466725"/>
          </a:xfrm>
          <a:prstGeom prst="rect">
            <a:avLst/>
          </a:prstGeom>
        </p:spPr>
        <p:txBody>
          <a:bodyPr vert="horz" lIns="0" tIns="36000" rIns="0" bIns="36000" rtlCol="0" anchor="b" anchorCtr="0">
            <a:normAutofit/>
          </a:bodyPr>
          <a:lstStyle>
            <a:lvl1pPr algn="l" defTabSz="914400" rtl="0" eaLnBrk="1" latinLnBrk="0" hangingPunct="1">
              <a:lnSpc>
                <a:spcPct val="90000"/>
              </a:lnSpc>
              <a:spcBef>
                <a:spcPct val="0"/>
              </a:spcBef>
              <a:buNone/>
              <a:defRPr sz="2400" b="1" kern="1200" cap="all" spc="-20" baseline="0">
                <a:solidFill>
                  <a:srgbClr val="10B69A"/>
                </a:solidFill>
                <a:latin typeface="+mj-lt"/>
                <a:ea typeface="+mj-ea"/>
                <a:cs typeface="+mj-cs"/>
              </a:defRPr>
            </a:lvl1pPr>
          </a:lstStyle>
          <a:p>
            <a:pPr algn="ctr"/>
            <a:r>
              <a:rPr lang="en-GB" sz="2800" dirty="0">
                <a:solidFill>
                  <a:srgbClr val="002060"/>
                </a:solidFill>
              </a:rPr>
              <a:t>So…. Now what?</a:t>
            </a:r>
            <a:endParaRPr lang="en-GB" sz="2800" dirty="0">
              <a:solidFill>
                <a:schemeClr val="accent3">
                  <a:lumMod val="50000"/>
                </a:schemeClr>
              </a:solidFill>
            </a:endParaRPr>
          </a:p>
        </p:txBody>
      </p:sp>
    </p:spTree>
    <p:extLst>
      <p:ext uri="{BB962C8B-B14F-4D97-AF65-F5344CB8AC3E}">
        <p14:creationId xmlns:p14="http://schemas.microsoft.com/office/powerpoint/2010/main" val="30755166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Slide Number Placeholder 3"/>
          <p:cNvSpPr>
            <a:spLocks noGrp="1"/>
          </p:cNvSpPr>
          <p:nvPr>
            <p:ph type="sldNum" sz="quarter" idx="14"/>
          </p:nvPr>
        </p:nvSpPr>
        <p:spPr>
          <a:xfrm>
            <a:off x="11602598" y="6681600"/>
            <a:ext cx="394697" cy="108000"/>
          </a:xfrm>
        </p:spPr>
        <p:txBody>
          <a:bodyPr/>
          <a:lstStyle/>
          <a:p>
            <a:fld id="{27DF20C1-D6E3-4695-847A-1C99A8176CF5}" type="slidenum">
              <a:rPr lang="en-GB" smtClean="0"/>
              <a:pPr/>
              <a:t>9</a:t>
            </a:fld>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50" y="716806"/>
            <a:ext cx="10801350" cy="607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395043"/>
      </p:ext>
    </p:extLst>
  </p:cSld>
  <p:clrMapOvr>
    <a:masterClrMapping/>
  </p:clrMapOvr>
  <p:transition spd="slow">
    <p:wipe/>
  </p:transition>
</p:sld>
</file>

<file path=ppt/theme/theme1.xml><?xml version="1.0" encoding="utf-8"?>
<a:theme xmlns:a="http://schemas.openxmlformats.org/drawingml/2006/main" name="IMCA MASTER">
  <a:themeElements>
    <a:clrScheme name="IMCA17">
      <a:dk1>
        <a:srgbClr val="000000"/>
      </a:dk1>
      <a:lt1>
        <a:sysClr val="window" lastClr="FFFFFF"/>
      </a:lt1>
      <a:dk2>
        <a:srgbClr val="260F2D"/>
      </a:dk2>
      <a:lt2>
        <a:srgbClr val="EEECE1"/>
      </a:lt2>
      <a:accent1>
        <a:srgbClr val="49CAFF"/>
      </a:accent1>
      <a:accent2>
        <a:srgbClr val="8240C1"/>
      </a:accent2>
      <a:accent3>
        <a:srgbClr val="F0054B"/>
      </a:accent3>
      <a:accent4>
        <a:srgbClr val="F15A24"/>
      </a:accent4>
      <a:accent5>
        <a:srgbClr val="FF9900"/>
      </a:accent5>
      <a:accent6>
        <a:srgbClr val="00A945"/>
      </a:accent6>
      <a:hlink>
        <a:srgbClr val="005DBA"/>
      </a:hlink>
      <a:folHlink>
        <a:srgbClr val="562A82"/>
      </a:folHlink>
    </a:clrScheme>
    <a:fontScheme name="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CA-Powerpoint-template-2017.potx" id="{6A687A7D-FA67-472C-A1BA-D52D2FF814D4}" vid="{87281FCD-34A6-4699-BA51-5207D034F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8A0D47DA77554387D5F7AF709D6090" ma:contentTypeVersion="6" ma:contentTypeDescription="Create a new document." ma:contentTypeScope="" ma:versionID="2949d184e83d672d0472a343a9d19433">
  <xsd:schema xmlns:xsd="http://www.w3.org/2001/XMLSchema" xmlns:xs="http://www.w3.org/2001/XMLSchema" xmlns:p="http://schemas.microsoft.com/office/2006/metadata/properties" xmlns:ns2="5c5ff070-61fe-4104-a948-525883426e85" xmlns:ns3="c175c737-b9e5-4379-8384-fcd149bebc5f" targetNamespace="http://schemas.microsoft.com/office/2006/metadata/properties" ma:root="true" ma:fieldsID="566bce5556179c5fe2fe7ca2265de04b" ns2:_="" ns3:_="">
    <xsd:import namespace="5c5ff070-61fe-4104-a948-525883426e85"/>
    <xsd:import namespace="c175c737-b9e5-4379-8384-fcd149bebc5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5ff070-61fe-4104-a948-525883426e8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75c737-b9e5-4379-8384-fcd149bebc5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c5ff070-61fe-4104-a948-525883426e85">
      <UserInfo>
        <DisplayName>Peter Sieniewicz</DisplayName>
        <AccountId>47</AccountId>
        <AccountType/>
      </UserInfo>
      <UserInfo>
        <DisplayName>Bryan McGlinchy</DisplayName>
        <AccountId>33</AccountId>
        <AccountType/>
      </UserInfo>
      <UserInfo>
        <DisplayName>Michelle Killington</DisplayName>
        <AccountId>46</AccountId>
        <AccountType/>
      </UserInfo>
      <UserInfo>
        <DisplayName>Adam Hugo</DisplayName>
        <AccountId>51</AccountId>
        <AccountType/>
      </UserInfo>
      <UserInfo>
        <DisplayName>Allen Leatt</DisplayName>
        <AccountId>31</AccountId>
        <AccountType/>
      </UserInfo>
      <UserInfo>
        <DisplayName>Ann Barnatt</DisplayName>
        <AccountId>39</AccountId>
        <AccountType/>
      </UserInfo>
    </SharedWithUsers>
  </documentManagement>
</p:properties>
</file>

<file path=customXml/itemProps1.xml><?xml version="1.0" encoding="utf-8"?>
<ds:datastoreItem xmlns:ds="http://schemas.openxmlformats.org/officeDocument/2006/customXml" ds:itemID="{839EB1D1-BE38-4FF8-9DA3-9C54ABB1EDD7}">
  <ds:schemaRefs>
    <ds:schemaRef ds:uri="http://schemas.microsoft.com/sharepoint/v3/contenttype/forms"/>
  </ds:schemaRefs>
</ds:datastoreItem>
</file>

<file path=customXml/itemProps2.xml><?xml version="1.0" encoding="utf-8"?>
<ds:datastoreItem xmlns:ds="http://schemas.openxmlformats.org/officeDocument/2006/customXml" ds:itemID="{57801430-9C33-4AA8-8C71-9D837C66BB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5ff070-61fe-4104-a948-525883426e85"/>
    <ds:schemaRef ds:uri="c175c737-b9e5-4379-8384-fcd149bebc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789BFD-8082-441C-BC5F-B22995A23FEC}">
  <ds:schemaRefs>
    <ds:schemaRef ds:uri="http://purl.org/dc/dcmitype/"/>
    <ds:schemaRef ds:uri="http://schemas.microsoft.com/office/infopath/2007/PartnerControls"/>
    <ds:schemaRef ds:uri="http://purl.org/dc/terms/"/>
    <ds:schemaRef ds:uri="c175c737-b9e5-4379-8384-fcd149bebc5f"/>
    <ds:schemaRef ds:uri="http://schemas.microsoft.com/office/2006/documentManagement/types"/>
    <ds:schemaRef ds:uri="http://purl.org/dc/elements/1.1/"/>
    <ds:schemaRef ds:uri="5c5ff070-61fe-4104-a948-525883426e85"/>
    <ds:schemaRef ds:uri="http://schemas.openxmlformats.org/package/2006/metadata/core-propertie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7cc60758-5c35-453b-b9c2-099367865b7d}" enabled="0" method="" siteId="{7cc60758-5c35-453b-b9c2-099367865b7d}" removed="1"/>
  <clbl:label id="{e6eeb1b8-bcbc-4324-a43b-2c2c7f925a13}" enabled="0" method="" siteId="{e6eeb1b8-bcbc-4324-a43b-2c2c7f925a13}" removed="1"/>
</clbl:labelList>
</file>

<file path=docProps/app.xml><?xml version="1.0" encoding="utf-8"?>
<Properties xmlns="http://schemas.openxmlformats.org/officeDocument/2006/extended-properties" xmlns:vt="http://schemas.openxmlformats.org/officeDocument/2006/docPropsVTypes">
  <Template>Presentation%20-%20Option%203</Template>
  <TotalTime>1906</TotalTime>
  <Words>1054</Words>
  <Application>Microsoft Office PowerPoint</Application>
  <PresentationFormat>Widescreen</PresentationFormat>
  <Paragraphs>129</Paragraphs>
  <Slides>24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Calibri</vt:lpstr>
      <vt:lpstr>Calibri Light</vt:lpstr>
      <vt:lpstr>Gill Sans MT</vt:lpstr>
      <vt:lpstr>IMCA MASTER</vt:lpstr>
      <vt:lpstr>Acrobat Document</vt:lpstr>
      <vt:lpstr>Emergency Saturation Decompression  </vt:lpstr>
      <vt:lpstr>The Resolute case history  (10th Jan 2013)</vt:lpstr>
      <vt:lpstr>The Resolute barge</vt:lpstr>
      <vt:lpstr>The Resolute problem</vt:lpstr>
      <vt:lpstr>The Resolute (10TH Jan 2013)</vt:lpstr>
      <vt:lpstr>PowerPoint Presentation</vt:lpstr>
      <vt:lpstr>PowerPoint Presentation</vt:lpstr>
      <vt:lpstr>The “oh Shit” Moment</vt:lpstr>
      <vt:lpstr>PowerPoint Presentation</vt:lpstr>
      <vt:lpstr>Resolute accelerated saturation decompression</vt:lpstr>
      <vt:lpstr>Resolute accelerated saturation decompression</vt:lpstr>
      <vt:lpstr>Comparison of the depth time diagram</vt:lpstr>
      <vt:lpstr>Resolute emergency decompression</vt:lpstr>
      <vt:lpstr>Other issues here</vt:lpstr>
      <vt:lpstr>Other issues here</vt:lpstr>
      <vt:lpstr>PowerPoint Presentation</vt:lpstr>
      <vt:lpstr>In retrospect there was another example</vt:lpstr>
      <vt:lpstr>S. Suraksha, Bombay High Field, India</vt:lpstr>
      <vt:lpstr>The concept of a peer reviewed paper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Hugo</dc:creator>
  <cp:lastModifiedBy>Philip Bryson</cp:lastModifiedBy>
  <cp:revision>46</cp:revision>
  <cp:lastPrinted>2016-04-18T11:41:26Z</cp:lastPrinted>
  <dcterms:created xsi:type="dcterms:W3CDTF">2017-09-08T07:52:07Z</dcterms:created>
  <dcterms:modified xsi:type="dcterms:W3CDTF">2025-11-10T10:40:30Z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0x0101005F8A0D47DA77554387D5F7AF709D6090</vt:lpwstr>
  </property>
</Properties>
</file>